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22"/>
  </p:notesMasterIdLst>
  <p:sldIdLst>
    <p:sldId id="256" r:id="rId2"/>
    <p:sldId id="284" r:id="rId3"/>
    <p:sldId id="285" r:id="rId4"/>
    <p:sldId id="282" r:id="rId5"/>
    <p:sldId id="281" r:id="rId6"/>
    <p:sldId id="263" r:id="rId7"/>
    <p:sldId id="257" r:id="rId8"/>
    <p:sldId id="258" r:id="rId9"/>
    <p:sldId id="270" r:id="rId10"/>
    <p:sldId id="271" r:id="rId11"/>
    <p:sldId id="272" r:id="rId12"/>
    <p:sldId id="278" r:id="rId13"/>
    <p:sldId id="261" r:id="rId14"/>
    <p:sldId id="262" r:id="rId15"/>
    <p:sldId id="264" r:id="rId16"/>
    <p:sldId id="265" r:id="rId17"/>
    <p:sldId id="283" r:id="rId18"/>
    <p:sldId id="268" r:id="rId19"/>
    <p:sldId id="269" r:id="rId20"/>
    <p:sldId id="2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snapToGrid="0">
      <p:cViewPr>
        <p:scale>
          <a:sx n="60" d="100"/>
          <a:sy n="60" d="100"/>
        </p:scale>
        <p:origin x="2190" y="43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5B06C9-6ADF-4737-A683-D5AA0B2B749F}" type="datetimeFigureOut">
              <a:rPr lang="en-US"/>
              <a:pPr/>
              <a:t>3/16/2019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72BB1F-7A6F-4314-AA32-65BC7F49E46A}" type="slidenum">
              <a:rPr lang="en-US"/>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a:t>
            </a:fld>
            <a:endParaRPr lang="en-US"/>
          </a:p>
        </p:txBody>
      </p:sp>
    </p:spTree>
    <p:extLst>
      <p:ext uri="{BB962C8B-B14F-4D97-AF65-F5344CB8AC3E}">
        <p14:creationId xmlns:p14="http://schemas.microsoft.com/office/powerpoint/2010/main" val="2865767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6</a:t>
            </a:fld>
            <a:endParaRPr lang="en-US"/>
          </a:p>
        </p:txBody>
      </p:sp>
    </p:spTree>
    <p:extLst>
      <p:ext uri="{BB962C8B-B14F-4D97-AF65-F5344CB8AC3E}">
        <p14:creationId xmlns:p14="http://schemas.microsoft.com/office/powerpoint/2010/main" val="1906842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7</a:t>
            </a:fld>
            <a:endParaRPr lang="en-US"/>
          </a:p>
        </p:txBody>
      </p:sp>
    </p:spTree>
    <p:extLst>
      <p:ext uri="{BB962C8B-B14F-4D97-AF65-F5344CB8AC3E}">
        <p14:creationId xmlns:p14="http://schemas.microsoft.com/office/powerpoint/2010/main" val="483198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8</a:t>
            </a:fld>
            <a:endParaRPr lang="en-US"/>
          </a:p>
        </p:txBody>
      </p:sp>
    </p:spTree>
    <p:extLst>
      <p:ext uri="{BB962C8B-B14F-4D97-AF65-F5344CB8AC3E}">
        <p14:creationId xmlns:p14="http://schemas.microsoft.com/office/powerpoint/2010/main" val="2166237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9</a:t>
            </a:fld>
            <a:endParaRPr lang="en-US"/>
          </a:p>
        </p:txBody>
      </p:sp>
    </p:spTree>
    <p:extLst>
      <p:ext uri="{BB962C8B-B14F-4D97-AF65-F5344CB8AC3E}">
        <p14:creationId xmlns:p14="http://schemas.microsoft.com/office/powerpoint/2010/main" val="565991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10</a:t>
            </a:fld>
            <a:endParaRPr lang="en-US"/>
          </a:p>
        </p:txBody>
      </p:sp>
    </p:spTree>
    <p:extLst>
      <p:ext uri="{BB962C8B-B14F-4D97-AF65-F5344CB8AC3E}">
        <p14:creationId xmlns:p14="http://schemas.microsoft.com/office/powerpoint/2010/main" val="3665676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11</a:t>
            </a:fld>
            <a:endParaRPr lang="en-US"/>
          </a:p>
        </p:txBody>
      </p:sp>
    </p:spTree>
    <p:extLst>
      <p:ext uri="{BB962C8B-B14F-4D97-AF65-F5344CB8AC3E}">
        <p14:creationId xmlns:p14="http://schemas.microsoft.com/office/powerpoint/2010/main" val="592884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12</a:t>
            </a:fld>
            <a:endParaRPr lang="en-US"/>
          </a:p>
        </p:txBody>
      </p:sp>
    </p:spTree>
    <p:extLst>
      <p:ext uri="{BB962C8B-B14F-4D97-AF65-F5344CB8AC3E}">
        <p14:creationId xmlns:p14="http://schemas.microsoft.com/office/powerpoint/2010/main" val="3665676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13</a:t>
            </a:fld>
            <a:endParaRPr lang="en-US"/>
          </a:p>
        </p:txBody>
      </p:sp>
    </p:spTree>
    <p:extLst>
      <p:ext uri="{BB962C8B-B14F-4D97-AF65-F5344CB8AC3E}">
        <p14:creationId xmlns:p14="http://schemas.microsoft.com/office/powerpoint/2010/main" val="1784207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14</a:t>
            </a:fld>
            <a:endParaRPr lang="en-US"/>
          </a:p>
        </p:txBody>
      </p:sp>
    </p:spTree>
    <p:extLst>
      <p:ext uri="{BB962C8B-B14F-4D97-AF65-F5344CB8AC3E}">
        <p14:creationId xmlns:p14="http://schemas.microsoft.com/office/powerpoint/2010/main" val="4157980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15</a:t>
            </a:fld>
            <a:endParaRPr lang="en-US"/>
          </a:p>
        </p:txBody>
      </p:sp>
    </p:spTree>
    <p:extLst>
      <p:ext uri="{BB962C8B-B14F-4D97-AF65-F5344CB8AC3E}">
        <p14:creationId xmlns:p14="http://schemas.microsoft.com/office/powerpoint/2010/main" val="2974990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16</a:t>
            </a:fld>
            <a:endParaRPr lang="en-US"/>
          </a:p>
        </p:txBody>
      </p:sp>
    </p:spTree>
    <p:extLst>
      <p:ext uri="{BB962C8B-B14F-4D97-AF65-F5344CB8AC3E}">
        <p14:creationId xmlns:p14="http://schemas.microsoft.com/office/powerpoint/2010/main" val="14061149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18</a:t>
            </a:fld>
            <a:endParaRPr lang="en-US"/>
          </a:p>
        </p:txBody>
      </p:sp>
    </p:spTree>
    <p:extLst>
      <p:ext uri="{BB962C8B-B14F-4D97-AF65-F5344CB8AC3E}">
        <p14:creationId xmlns:p14="http://schemas.microsoft.com/office/powerpoint/2010/main" val="4165347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2BB1F-7A6F-4314-AA32-65BC7F49E46A}" type="slidenum">
              <a:rPr lang="en-US"/>
              <a:pPr/>
              <a:t>19</a:t>
            </a:fld>
            <a:endParaRPr lang="en-US"/>
          </a:p>
        </p:txBody>
      </p:sp>
    </p:spTree>
    <p:extLst>
      <p:ext uri="{BB962C8B-B14F-4D97-AF65-F5344CB8AC3E}">
        <p14:creationId xmlns:p14="http://schemas.microsoft.com/office/powerpoint/2010/main" val="1477499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846CE7D5-CF57-46EF-B807-FDD0502418D4}" type="datetimeFigureOut">
              <a:rPr lang="en-US" smtClean="0"/>
              <a:pPr/>
              <a:t>3/16/2019</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30EA680-D336-4FF7-8B7A-9848BB0A1C32}" type="slidenum">
              <a:rPr lang="en-US" smtClean="0"/>
              <a:pPr/>
              <a:t>‹#›</a:t>
            </a:fld>
            <a:endParaRPr lang="en-US"/>
          </a:p>
        </p:txBody>
      </p:sp>
      <p:sp>
        <p:nvSpPr>
          <p:cNvPr id="7" name="Rectangle 6"/>
          <p:cNvSpPr/>
          <p:nvPr/>
        </p:nvSpPr>
        <p:spPr>
          <a:xfrm>
            <a:off x="83909" y="1449304"/>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83909"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83909"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846CE7D5-CF57-46EF-B807-FDD0502418D4}" type="datetimeFigureOut">
              <a:rPr lang="en-US" smtClean="0"/>
              <a:pPr/>
              <a:t>3/16/2019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
        <p:nvSpPr>
          <p:cNvPr id="8" name="Content Placeholder 7"/>
          <p:cNvSpPr>
            <a:spLocks noGrp="1"/>
          </p:cNvSpPr>
          <p:nvPr>
            <p:ph sz="quarter" idx="1"/>
          </p:nvPr>
        </p:nvSpPr>
        <p:spPr>
          <a:xfrm>
            <a:off x="1219200" y="1447800"/>
            <a:ext cx="103632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63084" y="952501"/>
            <a:ext cx="103632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3/16/2019</a:t>
            </a:fld>
            <a:endParaRPr lang="en-US"/>
          </a:p>
        </p:txBody>
      </p:sp>
      <p:sp>
        <p:nvSpPr>
          <p:cNvPr id="5" name="Footer Placeholder 4"/>
          <p:cNvSpPr>
            <a:spLocks noGrp="1"/>
          </p:cNvSpPr>
          <p:nvPr>
            <p:ph type="ftr" sz="quarter" idx="11"/>
          </p:nvPr>
        </p:nvSpPr>
        <p:spPr>
          <a:xfrm>
            <a:off x="1066800" y="6172200"/>
            <a:ext cx="5334000" cy="457200"/>
          </a:xfrm>
        </p:spPr>
        <p:txBody>
          <a:bodyPr/>
          <a:lstStyle/>
          <a:p>
            <a:endParaRPr lang="en-US"/>
          </a:p>
        </p:txBody>
      </p:sp>
      <p:sp>
        <p:nvSpPr>
          <p:cNvPr id="7" name="Rectangle 6"/>
          <p:cNvSpPr/>
          <p:nvPr/>
        </p:nvSpPr>
        <p:spPr>
          <a:xfrm flipV="1">
            <a:off x="92550"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2195" y="2341476"/>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95072" y="6208776"/>
            <a:ext cx="609600" cy="457200"/>
          </a:xfrm>
        </p:spPr>
        <p:txBody>
          <a:bodyPr/>
          <a:lstStyle/>
          <a:p>
            <a:fld id="{330EA680-D336-4FF7-8B7A-9848BB0A1C32}"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846CE7D5-CF57-46EF-B807-FDD0502418D4}" type="datetimeFigureOut">
              <a:rPr lang="en-US" smtClean="0"/>
              <a:pPr/>
              <a:t>3/16/2019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
        <p:nvSpPr>
          <p:cNvPr id="9" name="Content Placeholder 8"/>
          <p:cNvSpPr>
            <a:spLocks noGrp="1"/>
          </p:cNvSpPr>
          <p:nvPr>
            <p:ph sz="quarter" idx="1"/>
          </p:nvPr>
        </p:nvSpPr>
        <p:spPr>
          <a:xfrm>
            <a:off x="12192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6578600" y="1447800"/>
            <a:ext cx="499872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846CE7D5-CF57-46EF-B807-FDD0502418D4}" type="datetimeFigureOut">
              <a:rPr lang="en-US" smtClean="0"/>
              <a:pPr/>
              <a:t>3/16/2019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
        <p:nvSpPr>
          <p:cNvPr id="11" name="Content Placeholder 10"/>
          <p:cNvSpPr>
            <a:spLocks noGrp="1"/>
          </p:cNvSpPr>
          <p:nvPr>
            <p:ph sz="half" idx="2"/>
          </p:nvPr>
        </p:nvSpPr>
        <p:spPr>
          <a:xfrm>
            <a:off x="12192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6604000" y="2247900"/>
            <a:ext cx="49784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pPr/>
              <a:t>3/16/2019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3/16/2019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219200" y="273050"/>
            <a:ext cx="103632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3/16/2019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
        <p:nvSpPr>
          <p:cNvPr id="11" name="Content Placeholder 10"/>
          <p:cNvSpPr>
            <a:spLocks noGrp="1"/>
          </p:cNvSpPr>
          <p:nvPr>
            <p:ph sz="quarter" idx="1"/>
          </p:nvPr>
        </p:nvSpPr>
        <p:spPr>
          <a:xfrm>
            <a:off x="3962400" y="1600200"/>
            <a:ext cx="7620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3/16/2019</a:t>
            </a:fld>
            <a:endParaRPr lang="en-US"/>
          </a:p>
        </p:txBody>
      </p:sp>
      <p:sp>
        <p:nvSpPr>
          <p:cNvPr id="6" name="Footer Placeholder 5"/>
          <p:cNvSpPr>
            <a:spLocks noGrp="1"/>
          </p:cNvSpPr>
          <p:nvPr>
            <p:ph type="ftr" sz="quarter" idx="11"/>
          </p:nvPr>
        </p:nvSpPr>
        <p:spPr>
          <a:xfrm>
            <a:off x="1219200" y="6172200"/>
            <a:ext cx="5181600" cy="457200"/>
          </a:xfrm>
        </p:spPr>
        <p:txBody>
          <a:bodyPr/>
          <a:lstStyle/>
          <a:p>
            <a:endParaRPr lang="en-US"/>
          </a:p>
        </p:txBody>
      </p:sp>
      <p:sp>
        <p:nvSpPr>
          <p:cNvPr id="7" name="Slide Number Placeholder 6"/>
          <p:cNvSpPr>
            <a:spLocks noGrp="1"/>
          </p:cNvSpPr>
          <p:nvPr>
            <p:ph type="sldNum" sz="quarter" idx="12"/>
          </p:nvPr>
        </p:nvSpPr>
        <p:spPr>
          <a:xfrm>
            <a:off x="195072" y="6208776"/>
            <a:ext cx="609600" cy="457200"/>
          </a:xfrm>
        </p:spPr>
        <p:txBody>
          <a:bodyPr/>
          <a:lstStyle/>
          <a:p>
            <a:fld id="{330EA680-D336-4FF7-8B7A-9848BB0A1C32}" type="slidenum">
              <a:rPr lang="en-US" smtClean="0"/>
              <a:pPr/>
              <a:t>‹#›</a:t>
            </a:fld>
            <a:endParaRPr lang="en-US"/>
          </a:p>
        </p:txBody>
      </p:sp>
      <p:sp>
        <p:nvSpPr>
          <p:cNvPr id="11" name="Rectangle 10"/>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91345" y="4650475"/>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91348" y="4773225"/>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46CE7D5-CF57-46EF-B807-FDD0502418D4}" type="datetimeFigureOut">
              <a:rPr lang="en-US" smtClean="0"/>
              <a:pPr/>
              <a:t>3/16/2019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219200" y="274641"/>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46CE7D5-CF57-46EF-B807-FDD0502418D4}" type="datetimeFigureOut">
              <a:rPr lang="en-US" smtClean="0"/>
              <a:pPr/>
              <a:t>3/16/2019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1219200" y="274638"/>
            <a:ext cx="103632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846CE7D5-CF57-46EF-B807-FDD0502418D4}" type="datetimeFigureOut">
              <a:rPr lang="en-US" smtClean="0"/>
              <a:pPr/>
              <a:t>3/16/2019</a:t>
            </a:fld>
            <a:endParaRPr lang="en-US"/>
          </a:p>
        </p:txBody>
      </p:sp>
      <p:sp>
        <p:nvSpPr>
          <p:cNvPr id="3" name="Footer Placeholder 2"/>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30EA680-D336-4FF7-8B7A-9848BB0A1C3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hyperlink" Target="https://hwb.wales.gov.uk/" TargetMode="External"/><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hyperlink" Target="https://hwb.wales.gov.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hyperlink" Target="https://hwb.wales.gov.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734231" y="4206612"/>
            <a:ext cx="3657600" cy="1116016"/>
          </a:xfrm>
        </p:spPr>
        <p:txBody>
          <a:bodyPr vert="horz" lIns="91440" tIns="45720" rIns="91440" bIns="45720" rtlCol="0" anchor="t">
            <a:noAutofit/>
          </a:bodyPr>
          <a:lstStyle/>
          <a:p>
            <a:r>
              <a:rPr lang="en-US" sz="2800" dirty="0" err="1">
                <a:solidFill>
                  <a:schemeClr val="accent6">
                    <a:lumMod val="60000"/>
                    <a:lumOff val="40000"/>
                  </a:schemeClr>
                </a:solidFill>
                <a:latin typeface="SassoonPrimaryType" pitchFamily="2" charset="0"/>
              </a:rPr>
              <a:t>Hwb</a:t>
            </a:r>
            <a:r>
              <a:rPr lang="en-US" sz="2800" dirty="0">
                <a:solidFill>
                  <a:schemeClr val="accent6">
                    <a:lumMod val="60000"/>
                    <a:lumOff val="40000"/>
                  </a:schemeClr>
                </a:solidFill>
                <a:latin typeface="SassoonPrimaryType" pitchFamily="2" charset="0"/>
              </a:rPr>
              <a:t> &amp; E-safety Information Session.</a:t>
            </a:r>
          </a:p>
        </p:txBody>
      </p:sp>
      <p:sp>
        <p:nvSpPr>
          <p:cNvPr id="2" name="Title 1"/>
          <p:cNvSpPr>
            <a:spLocks noGrp="1"/>
          </p:cNvSpPr>
          <p:nvPr>
            <p:ph type="ctrTitle"/>
          </p:nvPr>
        </p:nvSpPr>
        <p:spPr>
          <a:xfrm>
            <a:off x="-8334375" y="-4105275"/>
            <a:ext cx="9144000" cy="2387600"/>
          </a:xfrm>
        </p:spPr>
        <p:txBody>
          <a:bodyPr/>
          <a:lstStyle/>
          <a:p>
            <a:endParaRPr lang="en-US"/>
          </a:p>
        </p:txBody>
      </p:sp>
      <p:sp>
        <p:nvSpPr>
          <p:cNvPr id="8" name="TextBox 7"/>
          <p:cNvSpPr txBox="1"/>
          <p:nvPr/>
        </p:nvSpPr>
        <p:spPr>
          <a:xfrm>
            <a:off x="386402" y="1483909"/>
            <a:ext cx="4267200" cy="1446550"/>
          </a:xfrm>
          <a:prstGeom prst="rect">
            <a:avLst/>
          </a:prstGeom>
        </p:spPr>
        <p:txBody>
          <a:bodyPr wrap="square" rtlCol="0">
            <a:spAutoFit/>
          </a:bodyPr>
          <a:lstStyle/>
          <a:p>
            <a:pPr algn="ctr"/>
            <a:r>
              <a:rPr lang="en-US" sz="4400" b="1" dirty="0">
                <a:solidFill>
                  <a:schemeClr val="accent6">
                    <a:lumMod val="40000"/>
                    <a:lumOff val="60000"/>
                  </a:schemeClr>
                </a:solidFill>
                <a:latin typeface="SassoonPrimaryType"/>
              </a:rPr>
              <a:t>St David’s CIW Primary School</a:t>
            </a:r>
          </a:p>
        </p:txBody>
      </p:sp>
      <p:sp>
        <p:nvSpPr>
          <p:cNvPr id="9" name="Subtitle 2"/>
          <p:cNvSpPr txBox="1">
            <a:spLocks/>
          </p:cNvSpPr>
          <p:nvPr/>
        </p:nvSpPr>
        <p:spPr>
          <a:xfrm>
            <a:off x="674237" y="5374091"/>
            <a:ext cx="3657600" cy="930324"/>
          </a:xfrm>
          <a:prstGeom prst="rect">
            <a:avLst/>
          </a:prstGeom>
        </p:spPr>
        <p:txBody>
          <a:bodyPr vert="horz" lIns="91440" tIns="45720" rIns="91440" bIns="45720" rtlCol="0" anchor="t">
            <a:noAutofit/>
          </a:bodyPr>
          <a:lstStyle/>
          <a:p>
            <a:pPr marL="0" marR="0" lvl="0" indent="0" algn="ctr"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lang="en-US" dirty="0">
                <a:solidFill>
                  <a:schemeClr val="accent6">
                    <a:lumMod val="60000"/>
                    <a:lumOff val="40000"/>
                  </a:schemeClr>
                </a:solidFill>
                <a:latin typeface="SassoonPrimaryType" pitchFamily="2" charset="0"/>
              </a:rPr>
              <a:t>18th</a:t>
            </a:r>
            <a:r>
              <a:rPr kumimoji="0" lang="en-US" b="0" i="0" u="none" strike="noStrike" kern="1200" cap="none" spc="0" normalizeH="0" noProof="0" dirty="0">
                <a:ln>
                  <a:noFill/>
                </a:ln>
                <a:solidFill>
                  <a:schemeClr val="accent6">
                    <a:lumMod val="60000"/>
                    <a:lumOff val="40000"/>
                  </a:schemeClr>
                </a:solidFill>
                <a:effectLst/>
                <a:uLnTx/>
                <a:uFillTx/>
                <a:latin typeface="SassoonPrimaryType" pitchFamily="2" charset="0"/>
                <a:ea typeface="+mn-ea"/>
                <a:cs typeface="+mn-cs"/>
              </a:rPr>
              <a:t> March 2019</a:t>
            </a:r>
          </a:p>
          <a:p>
            <a:pPr marL="0" marR="0" lvl="0" indent="0" algn="ctr"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lang="en-US" baseline="0" dirty="0" err="1">
                <a:solidFill>
                  <a:schemeClr val="accent6">
                    <a:lumMod val="60000"/>
                    <a:lumOff val="40000"/>
                  </a:schemeClr>
                </a:solidFill>
                <a:latin typeface="SassoonPrimaryType" pitchFamily="2" charset="0"/>
              </a:rPr>
              <a:t>Mr</a:t>
            </a:r>
            <a:r>
              <a:rPr lang="en-US" baseline="0" dirty="0">
                <a:solidFill>
                  <a:schemeClr val="accent6">
                    <a:lumMod val="60000"/>
                    <a:lumOff val="40000"/>
                  </a:schemeClr>
                </a:solidFill>
                <a:latin typeface="SassoonPrimaryType" pitchFamily="2" charset="0"/>
              </a:rPr>
              <a:t> Norman &amp; Digital Leaders</a:t>
            </a:r>
            <a:endParaRPr kumimoji="0" lang="en-US" b="0" i="0" u="none" strike="noStrike" kern="1200" cap="none" spc="0" normalizeH="0" baseline="0" noProof="0" dirty="0">
              <a:ln>
                <a:noFill/>
              </a:ln>
              <a:solidFill>
                <a:schemeClr val="accent6">
                  <a:lumMod val="60000"/>
                  <a:lumOff val="40000"/>
                </a:schemeClr>
              </a:solidFill>
              <a:effectLst/>
              <a:uLnTx/>
              <a:uFillTx/>
              <a:latin typeface="SassoonPrimaryType" pitchFamily="2" charset="0"/>
              <a:ea typeface="+mn-ea"/>
              <a:cs typeface="+mn-cs"/>
            </a:endParaRPr>
          </a:p>
        </p:txBody>
      </p:sp>
      <p:pic>
        <p:nvPicPr>
          <p:cNvPr id="10" name="Picture 9" descr="school logo">
            <a:extLst>
              <a:ext uri="{FF2B5EF4-FFF2-40B4-BE49-F238E27FC236}">
                <a16:creationId xmlns:a16="http://schemas.microsoft.com/office/drawing/2014/main" id="{A140EEA8-B6A5-4A3C-8037-32E42B2996F8}"/>
              </a:ext>
            </a:extLst>
          </p:cNvPr>
          <p:cNvPicPr/>
          <p:nvPr/>
        </p:nvPicPr>
        <p:blipFill>
          <a:blip r:embed="rId3">
            <a:extLst>
              <a:ext uri="{28A0092B-C50C-407E-A947-70E740481C1C}">
                <a14:useLocalDpi xmlns:a14="http://schemas.microsoft.com/office/drawing/2010/main" val="0"/>
              </a:ext>
            </a:extLst>
          </a:blip>
          <a:srcRect r="5598"/>
          <a:stretch>
            <a:fillRect/>
          </a:stretch>
        </p:blipFill>
        <p:spPr bwMode="auto">
          <a:xfrm>
            <a:off x="6681019" y="1483909"/>
            <a:ext cx="2684207" cy="2562133"/>
          </a:xfrm>
          <a:prstGeom prst="rect">
            <a:avLst/>
          </a:prstGeom>
          <a:noFill/>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4694C-E544-4407-A2A5-0E7D3EEFE5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4985582-05E8-447D-9B39-B90348E5C41F}"/>
              </a:ext>
            </a:extLst>
          </p:cNvPr>
          <p:cNvSpPr>
            <a:spLocks noGrp="1"/>
          </p:cNvSpPr>
          <p:nvPr>
            <p:ph sz="quarter" idx="1"/>
          </p:nvPr>
        </p:nvSpPr>
        <p:spPr>
          <a:xfrm>
            <a:off x="7188590" y="407963"/>
            <a:ext cx="4393809" cy="5611837"/>
          </a:xfrm>
        </p:spPr>
        <p:txBody>
          <a:bodyPr>
            <a:normAutofit fontScale="70000" lnSpcReduction="20000"/>
          </a:bodyPr>
          <a:lstStyle/>
          <a:p>
            <a:pPr fontAlgn="base"/>
            <a:r>
              <a:rPr lang="en-GB" dirty="0">
                <a:latin typeface="Comic Sans MS" panose="030F0702030302020204" pitchFamily="66" charset="0"/>
              </a:rPr>
              <a:t>We know that some parents give permission to their underage-children to join services like Facebook and help them to set up accounts. They see putting in a false date-of-birth in the registration form as a white-lie.</a:t>
            </a:r>
            <a:br>
              <a:rPr lang="en-GB" dirty="0">
                <a:latin typeface="Comic Sans MS" panose="030F0702030302020204" pitchFamily="66" charset="0"/>
              </a:rPr>
            </a:br>
            <a:r>
              <a:rPr lang="en-GB" dirty="0">
                <a:latin typeface="Comic Sans MS" panose="030F0702030302020204" pitchFamily="66" charset="0"/>
              </a:rPr>
              <a:t>Ultimately, you need to decide if your child is equipped to deal with the interactions that arise from social networking. </a:t>
            </a:r>
          </a:p>
          <a:p>
            <a:pPr fontAlgn="base"/>
            <a:r>
              <a:rPr lang="en-GB" dirty="0">
                <a:latin typeface="Comic Sans MS" panose="030F0702030302020204" pitchFamily="66" charset="0"/>
              </a:rPr>
              <a:t>The pressure to ‘fit in’ and/or to ‘be popular’ can be intense. Romance, group dynamics, and bullying can contribute to creating choppy waters that even adults find difficult to navigate.</a:t>
            </a:r>
          </a:p>
          <a:p>
            <a:pPr fontAlgn="base"/>
            <a:r>
              <a:rPr lang="en-GB" dirty="0">
                <a:latin typeface="Comic Sans MS" panose="030F0702030302020204" pitchFamily="66" charset="0"/>
              </a:rPr>
              <a:t>We have a rough rule of thumb. Is your child old enough to go into the city centre by themselves on the bus or train at the weekend? If not, then they probably aren’t ready to go on Facebook</a:t>
            </a:r>
          </a:p>
          <a:p>
            <a:pPr marL="0" indent="0">
              <a:buNone/>
            </a:pPr>
            <a:endParaRPr lang="en-GB" dirty="0"/>
          </a:p>
        </p:txBody>
      </p:sp>
      <p:pic>
        <p:nvPicPr>
          <p:cNvPr id="4" name="Picture 3">
            <a:extLst>
              <a:ext uri="{FF2B5EF4-FFF2-40B4-BE49-F238E27FC236}">
                <a16:creationId xmlns:a16="http://schemas.microsoft.com/office/drawing/2014/main" id="{85E568F1-9A4E-4979-8E9B-A52EE57DFB97}"/>
              </a:ext>
            </a:extLst>
          </p:cNvPr>
          <p:cNvPicPr>
            <a:picLocks noChangeAspect="1"/>
          </p:cNvPicPr>
          <p:nvPr/>
        </p:nvPicPr>
        <p:blipFill>
          <a:blip r:embed="rId2"/>
          <a:stretch>
            <a:fillRect/>
          </a:stretch>
        </p:blipFill>
        <p:spPr>
          <a:xfrm>
            <a:off x="120747" y="0"/>
            <a:ext cx="6858000" cy="6858000"/>
          </a:xfrm>
          <a:prstGeom prst="rect">
            <a:avLst/>
          </a:prstGeom>
        </p:spPr>
      </p:pic>
    </p:spTree>
    <p:extLst>
      <p:ext uri="{BB962C8B-B14F-4D97-AF65-F5344CB8AC3E}">
        <p14:creationId xmlns:p14="http://schemas.microsoft.com/office/powerpoint/2010/main" val="2389540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CECF57-11CA-47D4-B471-237EBC2036DA}"/>
              </a:ext>
            </a:extLst>
          </p:cNvPr>
          <p:cNvSpPr>
            <a:spLocks noGrp="1"/>
          </p:cNvSpPr>
          <p:nvPr>
            <p:ph sz="quarter" idx="1"/>
          </p:nvPr>
        </p:nvSpPr>
        <p:spPr>
          <a:xfrm>
            <a:off x="712764" y="1143000"/>
            <a:ext cx="10363200" cy="4572000"/>
          </a:xfrm>
        </p:spPr>
        <p:txBody>
          <a:bodyPr/>
          <a:lstStyle/>
          <a:p>
            <a:pPr marL="0" indent="0">
              <a:buNone/>
            </a:pPr>
            <a:r>
              <a:rPr lang="en-GB" dirty="0"/>
              <a:t>Louisa Johnson</a:t>
            </a:r>
          </a:p>
        </p:txBody>
      </p:sp>
      <p:pic>
        <p:nvPicPr>
          <p:cNvPr id="5" name="Picture 4">
            <a:extLst>
              <a:ext uri="{FF2B5EF4-FFF2-40B4-BE49-F238E27FC236}">
                <a16:creationId xmlns:a16="http://schemas.microsoft.com/office/drawing/2014/main" id="{3A8C32B1-71A8-493B-A4FF-1656DEDDBBA3}"/>
              </a:ext>
            </a:extLst>
          </p:cNvPr>
          <p:cNvPicPr>
            <a:picLocks noChangeAspect="1"/>
          </p:cNvPicPr>
          <p:nvPr/>
        </p:nvPicPr>
        <p:blipFill>
          <a:blip r:embed="rId2"/>
          <a:stretch>
            <a:fillRect/>
          </a:stretch>
        </p:blipFill>
        <p:spPr>
          <a:xfrm>
            <a:off x="609600" y="1203265"/>
            <a:ext cx="2762250" cy="1657350"/>
          </a:xfrm>
          <a:prstGeom prst="rect">
            <a:avLst/>
          </a:prstGeom>
        </p:spPr>
      </p:pic>
      <p:sp>
        <p:nvSpPr>
          <p:cNvPr id="6" name="TextBox 5">
            <a:extLst>
              <a:ext uri="{FF2B5EF4-FFF2-40B4-BE49-F238E27FC236}">
                <a16:creationId xmlns:a16="http://schemas.microsoft.com/office/drawing/2014/main" id="{D2779433-518B-410D-8EB5-95AA14C304ED}"/>
              </a:ext>
            </a:extLst>
          </p:cNvPr>
          <p:cNvSpPr txBox="1"/>
          <p:nvPr/>
        </p:nvSpPr>
        <p:spPr>
          <a:xfrm>
            <a:off x="3523225" y="1082738"/>
            <a:ext cx="3798277" cy="646331"/>
          </a:xfrm>
          <a:prstGeom prst="rect">
            <a:avLst/>
          </a:prstGeom>
          <a:noFill/>
        </p:spPr>
        <p:txBody>
          <a:bodyPr wrap="square" rtlCol="0">
            <a:spAutoFit/>
          </a:bodyPr>
          <a:lstStyle/>
          <a:p>
            <a:r>
              <a:rPr lang="en-GB" dirty="0"/>
              <a:t>Louisa, 14</a:t>
            </a:r>
          </a:p>
          <a:p>
            <a:r>
              <a:rPr lang="en-GB" dirty="0"/>
              <a:t>Consequences 4 year later</a:t>
            </a:r>
          </a:p>
        </p:txBody>
      </p:sp>
      <p:pic>
        <p:nvPicPr>
          <p:cNvPr id="7" name="Picture 6">
            <a:extLst>
              <a:ext uri="{FF2B5EF4-FFF2-40B4-BE49-F238E27FC236}">
                <a16:creationId xmlns:a16="http://schemas.microsoft.com/office/drawing/2014/main" id="{E699CAD3-86D4-49A8-BAC0-A9D749EA29D7}"/>
              </a:ext>
            </a:extLst>
          </p:cNvPr>
          <p:cNvPicPr>
            <a:picLocks noChangeAspect="1"/>
          </p:cNvPicPr>
          <p:nvPr/>
        </p:nvPicPr>
        <p:blipFill>
          <a:blip r:embed="rId3"/>
          <a:stretch>
            <a:fillRect/>
          </a:stretch>
        </p:blipFill>
        <p:spPr>
          <a:xfrm>
            <a:off x="6095999" y="451657"/>
            <a:ext cx="5915025" cy="838200"/>
          </a:xfrm>
          <a:prstGeom prst="rect">
            <a:avLst/>
          </a:prstGeom>
          <a:solidFill>
            <a:schemeClr val="bg1"/>
          </a:solidFill>
          <a:ln>
            <a:solidFill>
              <a:schemeClr val="bg1"/>
            </a:solidFill>
          </a:ln>
        </p:spPr>
      </p:pic>
      <p:pic>
        <p:nvPicPr>
          <p:cNvPr id="8" name="Picture 7">
            <a:extLst>
              <a:ext uri="{FF2B5EF4-FFF2-40B4-BE49-F238E27FC236}">
                <a16:creationId xmlns:a16="http://schemas.microsoft.com/office/drawing/2014/main" id="{109C3654-071B-43B9-9281-00D54AEE516B}"/>
              </a:ext>
            </a:extLst>
          </p:cNvPr>
          <p:cNvPicPr>
            <a:picLocks noChangeAspect="1"/>
          </p:cNvPicPr>
          <p:nvPr/>
        </p:nvPicPr>
        <p:blipFill>
          <a:blip r:embed="rId4"/>
          <a:stretch>
            <a:fillRect/>
          </a:stretch>
        </p:blipFill>
        <p:spPr>
          <a:xfrm>
            <a:off x="8639175" y="1455445"/>
            <a:ext cx="2943225" cy="1552575"/>
          </a:xfrm>
          <a:prstGeom prst="rect">
            <a:avLst/>
          </a:prstGeom>
        </p:spPr>
      </p:pic>
      <p:sp>
        <p:nvSpPr>
          <p:cNvPr id="9" name="Rectangle 8">
            <a:extLst>
              <a:ext uri="{FF2B5EF4-FFF2-40B4-BE49-F238E27FC236}">
                <a16:creationId xmlns:a16="http://schemas.microsoft.com/office/drawing/2014/main" id="{F146BF24-6D1C-453D-B061-02A82725E289}"/>
              </a:ext>
            </a:extLst>
          </p:cNvPr>
          <p:cNvSpPr/>
          <p:nvPr/>
        </p:nvSpPr>
        <p:spPr>
          <a:xfrm>
            <a:off x="10972800" y="846138"/>
            <a:ext cx="942535" cy="4340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9392EA9-73A7-4F8B-A0B3-05080DFCBEB4}"/>
              </a:ext>
            </a:extLst>
          </p:cNvPr>
          <p:cNvSpPr txBox="1"/>
          <p:nvPr/>
        </p:nvSpPr>
        <p:spPr>
          <a:xfrm>
            <a:off x="9214338" y="3319975"/>
            <a:ext cx="2110154" cy="923330"/>
          </a:xfrm>
          <a:prstGeom prst="rect">
            <a:avLst/>
          </a:prstGeom>
          <a:noFill/>
        </p:spPr>
        <p:txBody>
          <a:bodyPr wrap="square" rtlCol="0">
            <a:spAutoFit/>
          </a:bodyPr>
          <a:lstStyle/>
          <a:p>
            <a:r>
              <a:rPr lang="en-GB" dirty="0"/>
              <a:t>Jack, 16</a:t>
            </a:r>
          </a:p>
          <a:p>
            <a:r>
              <a:rPr lang="en-GB" dirty="0"/>
              <a:t>Consequences: 5 years later</a:t>
            </a:r>
          </a:p>
        </p:txBody>
      </p:sp>
      <p:sp>
        <p:nvSpPr>
          <p:cNvPr id="11" name="Rectangle 10">
            <a:extLst>
              <a:ext uri="{FF2B5EF4-FFF2-40B4-BE49-F238E27FC236}">
                <a16:creationId xmlns:a16="http://schemas.microsoft.com/office/drawing/2014/main" id="{A8663047-68F4-4913-8C2B-28FD0B432BE8}"/>
              </a:ext>
            </a:extLst>
          </p:cNvPr>
          <p:cNvSpPr/>
          <p:nvPr/>
        </p:nvSpPr>
        <p:spPr>
          <a:xfrm>
            <a:off x="6319178" y="5426790"/>
            <a:ext cx="6096000" cy="1200329"/>
          </a:xfrm>
          <a:prstGeom prst="rect">
            <a:avLst/>
          </a:prstGeom>
        </p:spPr>
        <p:txBody>
          <a:bodyPr>
            <a:spAutoFit/>
          </a:bodyPr>
          <a:lstStyle/>
          <a:p>
            <a:r>
              <a:rPr lang="en-GB" b="1" dirty="0">
                <a:solidFill>
                  <a:srgbClr val="333333"/>
                </a:solidFill>
                <a:latin typeface="Lato"/>
              </a:rPr>
              <a:t>According to a 2018 Career Builder survey, 70 percent of employers use social media to screen candidates during the hiring process. 43 percent use it to check on current employees.</a:t>
            </a:r>
            <a:endParaRPr lang="en-GB" b="1" dirty="0"/>
          </a:p>
        </p:txBody>
      </p:sp>
      <p:pic>
        <p:nvPicPr>
          <p:cNvPr id="12" name="Picture 11">
            <a:extLst>
              <a:ext uri="{FF2B5EF4-FFF2-40B4-BE49-F238E27FC236}">
                <a16:creationId xmlns:a16="http://schemas.microsoft.com/office/drawing/2014/main" id="{13D8E477-C664-40E2-B8F5-275134C8243C}"/>
              </a:ext>
            </a:extLst>
          </p:cNvPr>
          <p:cNvPicPr>
            <a:picLocks noChangeAspect="1"/>
          </p:cNvPicPr>
          <p:nvPr/>
        </p:nvPicPr>
        <p:blipFill>
          <a:blip r:embed="rId5"/>
          <a:stretch>
            <a:fillRect/>
          </a:stretch>
        </p:blipFill>
        <p:spPr>
          <a:xfrm>
            <a:off x="2671763" y="3739384"/>
            <a:ext cx="5086350" cy="1051282"/>
          </a:xfrm>
          <a:prstGeom prst="rect">
            <a:avLst/>
          </a:prstGeom>
        </p:spPr>
      </p:pic>
      <p:sp>
        <p:nvSpPr>
          <p:cNvPr id="13" name="TextBox 12">
            <a:extLst>
              <a:ext uri="{FF2B5EF4-FFF2-40B4-BE49-F238E27FC236}">
                <a16:creationId xmlns:a16="http://schemas.microsoft.com/office/drawing/2014/main" id="{641FCE4A-FE6A-4B49-BFB0-5E241C7D4E51}"/>
              </a:ext>
            </a:extLst>
          </p:cNvPr>
          <p:cNvSpPr txBox="1"/>
          <p:nvPr/>
        </p:nvSpPr>
        <p:spPr>
          <a:xfrm>
            <a:off x="2671763" y="4376200"/>
            <a:ext cx="3363498" cy="646331"/>
          </a:xfrm>
          <a:prstGeom prst="rect">
            <a:avLst/>
          </a:prstGeom>
          <a:noFill/>
        </p:spPr>
        <p:txBody>
          <a:bodyPr wrap="square" rtlCol="0">
            <a:spAutoFit/>
          </a:bodyPr>
          <a:lstStyle/>
          <a:p>
            <a:r>
              <a:rPr lang="en-GB" dirty="0"/>
              <a:t>Kevin, 32</a:t>
            </a:r>
          </a:p>
          <a:p>
            <a:r>
              <a:rPr lang="en-GB" dirty="0"/>
              <a:t>Consequences: 8 years later</a:t>
            </a:r>
          </a:p>
        </p:txBody>
      </p:sp>
      <p:pic>
        <p:nvPicPr>
          <p:cNvPr id="15" name="Picture 14">
            <a:extLst>
              <a:ext uri="{FF2B5EF4-FFF2-40B4-BE49-F238E27FC236}">
                <a16:creationId xmlns:a16="http://schemas.microsoft.com/office/drawing/2014/main" id="{3AC5A0E7-018B-4EA1-BEBB-5E848706979F}"/>
              </a:ext>
            </a:extLst>
          </p:cNvPr>
          <p:cNvPicPr>
            <a:picLocks noChangeAspect="1"/>
          </p:cNvPicPr>
          <p:nvPr/>
        </p:nvPicPr>
        <p:blipFill>
          <a:blip r:embed="rId6"/>
          <a:stretch>
            <a:fillRect/>
          </a:stretch>
        </p:blipFill>
        <p:spPr>
          <a:xfrm>
            <a:off x="206328" y="5287536"/>
            <a:ext cx="2003256" cy="1448651"/>
          </a:xfrm>
          <a:prstGeom prst="rect">
            <a:avLst/>
          </a:prstGeom>
        </p:spPr>
      </p:pic>
      <p:pic>
        <p:nvPicPr>
          <p:cNvPr id="16" name="Picture 15">
            <a:extLst>
              <a:ext uri="{FF2B5EF4-FFF2-40B4-BE49-F238E27FC236}">
                <a16:creationId xmlns:a16="http://schemas.microsoft.com/office/drawing/2014/main" id="{BC378A11-1F98-4E7D-B212-0E4DE3051E8F}"/>
              </a:ext>
            </a:extLst>
          </p:cNvPr>
          <p:cNvPicPr>
            <a:picLocks noChangeAspect="1"/>
          </p:cNvPicPr>
          <p:nvPr/>
        </p:nvPicPr>
        <p:blipFill>
          <a:blip r:embed="rId7"/>
          <a:stretch>
            <a:fillRect/>
          </a:stretch>
        </p:blipFill>
        <p:spPr>
          <a:xfrm>
            <a:off x="2312748" y="5453267"/>
            <a:ext cx="3984889" cy="723900"/>
          </a:xfrm>
          <a:prstGeom prst="rect">
            <a:avLst/>
          </a:prstGeom>
        </p:spPr>
      </p:pic>
      <p:sp>
        <p:nvSpPr>
          <p:cNvPr id="17" name="TextBox 16">
            <a:extLst>
              <a:ext uri="{FF2B5EF4-FFF2-40B4-BE49-F238E27FC236}">
                <a16:creationId xmlns:a16="http://schemas.microsoft.com/office/drawing/2014/main" id="{A1A1214D-0073-4C3A-9B83-AA335D3A5ADF}"/>
              </a:ext>
            </a:extLst>
          </p:cNvPr>
          <p:cNvSpPr txBox="1"/>
          <p:nvPr/>
        </p:nvSpPr>
        <p:spPr>
          <a:xfrm>
            <a:off x="2190163" y="6160206"/>
            <a:ext cx="3363498" cy="646331"/>
          </a:xfrm>
          <a:prstGeom prst="rect">
            <a:avLst/>
          </a:prstGeom>
          <a:noFill/>
        </p:spPr>
        <p:txBody>
          <a:bodyPr wrap="square" rtlCol="0">
            <a:spAutoFit/>
          </a:bodyPr>
          <a:lstStyle/>
          <a:p>
            <a:r>
              <a:rPr lang="en-GB" dirty="0"/>
              <a:t>Donte, 14</a:t>
            </a:r>
          </a:p>
          <a:p>
            <a:r>
              <a:rPr lang="en-GB" dirty="0"/>
              <a:t>Consequences: 7 years later</a:t>
            </a:r>
          </a:p>
        </p:txBody>
      </p:sp>
      <p:pic>
        <p:nvPicPr>
          <p:cNvPr id="18" name="Picture 17">
            <a:extLst>
              <a:ext uri="{FF2B5EF4-FFF2-40B4-BE49-F238E27FC236}">
                <a16:creationId xmlns:a16="http://schemas.microsoft.com/office/drawing/2014/main" id="{7D8689EC-68E3-4162-80E1-BA095C41964E}"/>
              </a:ext>
            </a:extLst>
          </p:cNvPr>
          <p:cNvPicPr>
            <a:picLocks noChangeAspect="1"/>
          </p:cNvPicPr>
          <p:nvPr/>
        </p:nvPicPr>
        <p:blipFill rotWithShape="1">
          <a:blip r:embed="rId8"/>
          <a:srcRect l="56085" t="734" r="-98" b="-734"/>
          <a:stretch/>
        </p:blipFill>
        <p:spPr>
          <a:xfrm>
            <a:off x="3371849" y="73508"/>
            <a:ext cx="2217713" cy="1095375"/>
          </a:xfrm>
          <a:prstGeom prst="rect">
            <a:avLst/>
          </a:prstGeom>
        </p:spPr>
      </p:pic>
      <p:pic>
        <p:nvPicPr>
          <p:cNvPr id="4" name="Picture 3">
            <a:extLst>
              <a:ext uri="{FF2B5EF4-FFF2-40B4-BE49-F238E27FC236}">
                <a16:creationId xmlns:a16="http://schemas.microsoft.com/office/drawing/2014/main" id="{52A67BEC-2BB4-478C-9695-4831B1765831}"/>
              </a:ext>
            </a:extLst>
          </p:cNvPr>
          <p:cNvPicPr>
            <a:picLocks noChangeAspect="1"/>
          </p:cNvPicPr>
          <p:nvPr/>
        </p:nvPicPr>
        <p:blipFill rotWithShape="1">
          <a:blip r:embed="rId8"/>
          <a:srcRect l="-888" t="-1718" r="61484" b="1718"/>
          <a:stretch/>
        </p:blipFill>
        <p:spPr>
          <a:xfrm>
            <a:off x="1486189" y="60567"/>
            <a:ext cx="1985454" cy="1095375"/>
          </a:xfrm>
          <a:prstGeom prst="rect">
            <a:avLst/>
          </a:prstGeom>
        </p:spPr>
      </p:pic>
      <p:sp>
        <p:nvSpPr>
          <p:cNvPr id="2" name="TextBox 1">
            <a:extLst>
              <a:ext uri="{FF2B5EF4-FFF2-40B4-BE49-F238E27FC236}">
                <a16:creationId xmlns:a16="http://schemas.microsoft.com/office/drawing/2014/main" id="{B0464078-4603-40A3-ABC8-17079C42E904}"/>
              </a:ext>
            </a:extLst>
          </p:cNvPr>
          <p:cNvSpPr txBox="1"/>
          <p:nvPr/>
        </p:nvSpPr>
        <p:spPr>
          <a:xfrm>
            <a:off x="352926" y="3160295"/>
            <a:ext cx="1837237" cy="1754326"/>
          </a:xfrm>
          <a:prstGeom prst="rect">
            <a:avLst/>
          </a:prstGeom>
          <a:solidFill>
            <a:srgbClr val="00B0F0"/>
          </a:solidFill>
        </p:spPr>
        <p:txBody>
          <a:bodyPr wrap="square" rtlCol="0">
            <a:spAutoFit/>
          </a:bodyPr>
          <a:lstStyle/>
          <a:p>
            <a:r>
              <a:rPr lang="en-GB" b="1" dirty="0"/>
              <a:t>Something your child says on social media NOW could have an effect on their future</a:t>
            </a:r>
          </a:p>
        </p:txBody>
      </p:sp>
    </p:spTree>
    <p:extLst>
      <p:ext uri="{BB962C8B-B14F-4D97-AF65-F5344CB8AC3E}">
        <p14:creationId xmlns:p14="http://schemas.microsoft.com/office/powerpoint/2010/main" val="3340762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 result for digital footprint"/>
          <p:cNvPicPr>
            <a:picLocks noChangeAspect="1" noChangeArrowheads="1"/>
          </p:cNvPicPr>
          <p:nvPr/>
        </p:nvPicPr>
        <p:blipFill>
          <a:blip r:embed="rId2" cstate="print"/>
          <a:srcRect/>
          <a:stretch>
            <a:fillRect/>
          </a:stretch>
        </p:blipFill>
        <p:spPr bwMode="auto">
          <a:xfrm rot="20457207">
            <a:off x="9357201" y="1923503"/>
            <a:ext cx="2438400" cy="2838450"/>
          </a:xfrm>
          <a:prstGeom prst="rect">
            <a:avLst/>
          </a:prstGeom>
          <a:noFill/>
        </p:spPr>
      </p:pic>
      <p:sp>
        <p:nvSpPr>
          <p:cNvPr id="2" name="Title 1"/>
          <p:cNvSpPr>
            <a:spLocks noGrp="1"/>
          </p:cNvSpPr>
          <p:nvPr>
            <p:ph type="title"/>
          </p:nvPr>
        </p:nvSpPr>
        <p:spPr>
          <a:xfrm>
            <a:off x="788270" y="78830"/>
            <a:ext cx="10925504" cy="1411014"/>
          </a:xfrm>
        </p:spPr>
        <p:txBody>
          <a:bodyPr>
            <a:normAutofit/>
          </a:bodyPr>
          <a:lstStyle/>
          <a:p>
            <a:r>
              <a:rPr lang="en-GB" sz="3600" b="1" dirty="0">
                <a:solidFill>
                  <a:srgbClr val="002060"/>
                </a:solidFill>
                <a:latin typeface="SassoonPrimaryType" pitchFamily="2" charset="0"/>
              </a:rPr>
              <a:t>Key messages – </a:t>
            </a:r>
            <a:br>
              <a:rPr lang="en-GB" sz="3600" b="1" dirty="0">
                <a:solidFill>
                  <a:srgbClr val="002060"/>
                </a:solidFill>
                <a:latin typeface="SassoonPrimaryType" pitchFamily="2" charset="0"/>
              </a:rPr>
            </a:br>
            <a:r>
              <a:rPr lang="en-GB" sz="3600" b="1" dirty="0">
                <a:solidFill>
                  <a:srgbClr val="002060"/>
                </a:solidFill>
                <a:latin typeface="SassoonPrimaryType" pitchFamily="2" charset="0"/>
              </a:rPr>
              <a:t>What should your child remember?</a:t>
            </a:r>
          </a:p>
        </p:txBody>
      </p:sp>
      <p:sp>
        <p:nvSpPr>
          <p:cNvPr id="3" name="Content Placeholder 2"/>
          <p:cNvSpPr>
            <a:spLocks noGrp="1"/>
          </p:cNvSpPr>
          <p:nvPr>
            <p:ph sz="quarter" idx="1"/>
          </p:nvPr>
        </p:nvSpPr>
        <p:spPr>
          <a:xfrm>
            <a:off x="919655" y="1621221"/>
            <a:ext cx="10363200" cy="4070131"/>
          </a:xfrm>
        </p:spPr>
        <p:txBody>
          <a:bodyPr>
            <a:noAutofit/>
          </a:bodyPr>
          <a:lstStyle/>
          <a:p>
            <a:r>
              <a:rPr lang="en-GB" sz="2800" dirty="0">
                <a:solidFill>
                  <a:srgbClr val="002060"/>
                </a:solidFill>
                <a:latin typeface="SassoonPrimaryType" pitchFamily="2" charset="0"/>
              </a:rPr>
              <a:t>Choose websites which they trust / know they are safe</a:t>
            </a:r>
          </a:p>
          <a:p>
            <a:r>
              <a:rPr lang="en-GB" sz="2800" dirty="0">
                <a:solidFill>
                  <a:srgbClr val="002060"/>
                </a:solidFill>
                <a:latin typeface="SassoonPrimaryType" pitchFamily="2" charset="0"/>
              </a:rPr>
              <a:t>Recognise their ‘Digital Footprint’</a:t>
            </a:r>
          </a:p>
          <a:p>
            <a:r>
              <a:rPr lang="en-GB" sz="2800" dirty="0">
                <a:solidFill>
                  <a:srgbClr val="002060"/>
                </a:solidFill>
                <a:latin typeface="SassoonPrimaryType" pitchFamily="2" charset="0"/>
              </a:rPr>
              <a:t>Keeping personal information private</a:t>
            </a:r>
          </a:p>
          <a:p>
            <a:r>
              <a:rPr lang="en-GB" sz="2800" dirty="0">
                <a:solidFill>
                  <a:srgbClr val="002060"/>
                </a:solidFill>
                <a:latin typeface="SassoonPrimaryType" pitchFamily="2" charset="0"/>
              </a:rPr>
              <a:t>Respecting others online as your would in real life</a:t>
            </a:r>
          </a:p>
          <a:p>
            <a:r>
              <a:rPr lang="en-GB" sz="2800" dirty="0">
                <a:solidFill>
                  <a:srgbClr val="002060"/>
                </a:solidFill>
                <a:latin typeface="SassoonPrimaryType" pitchFamily="2" charset="0"/>
              </a:rPr>
              <a:t>Plagiarism</a:t>
            </a:r>
          </a:p>
          <a:p>
            <a:r>
              <a:rPr lang="en-GB" sz="2800" dirty="0">
                <a:solidFill>
                  <a:srgbClr val="002060"/>
                </a:solidFill>
                <a:latin typeface="SassoonPrimaryType" pitchFamily="2" charset="0"/>
              </a:rPr>
              <a:t>Understanding spam</a:t>
            </a:r>
          </a:p>
          <a:p>
            <a:r>
              <a:rPr lang="en-GB" sz="2800" dirty="0">
                <a:solidFill>
                  <a:srgbClr val="002060"/>
                </a:solidFill>
                <a:latin typeface="SassoonPrimaryType" pitchFamily="2" charset="0"/>
              </a:rPr>
              <a:t>Consider how images my be altered – distort our perceptions</a:t>
            </a:r>
          </a:p>
        </p:txBody>
      </p:sp>
      <p:pic>
        <p:nvPicPr>
          <p:cNvPr id="6" name="Picture 5" descr="school logo">
            <a:extLst>
              <a:ext uri="{FF2B5EF4-FFF2-40B4-BE49-F238E27FC236}">
                <a16:creationId xmlns:a16="http://schemas.microsoft.com/office/drawing/2014/main" id="{8C738391-9838-4F3D-BB14-E1814F4C2C4D}"/>
              </a:ext>
            </a:extLst>
          </p:cNvPr>
          <p:cNvPicPr/>
          <p:nvPr/>
        </p:nvPicPr>
        <p:blipFill>
          <a:blip r:embed="rId3">
            <a:extLst>
              <a:ext uri="{28A0092B-C50C-407E-A947-70E740481C1C}">
                <a14:useLocalDpi xmlns:a14="http://schemas.microsoft.com/office/drawing/2010/main" val="0"/>
              </a:ext>
            </a:extLst>
          </a:blip>
          <a:srcRect r="5598"/>
          <a:stretch>
            <a:fillRect/>
          </a:stretch>
        </p:blipFill>
        <p:spPr bwMode="auto">
          <a:xfrm>
            <a:off x="10576401" y="141277"/>
            <a:ext cx="1402715" cy="139636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108" y="0"/>
            <a:ext cx="10363200" cy="1143000"/>
          </a:xfrm>
        </p:spPr>
        <p:txBody>
          <a:bodyPr/>
          <a:lstStyle/>
          <a:p>
            <a:r>
              <a:rPr lang="en-GB" b="1" dirty="0">
                <a:solidFill>
                  <a:srgbClr val="002060"/>
                </a:solidFill>
                <a:latin typeface="SassoonPrimaryType" pitchFamily="2" charset="0"/>
              </a:rPr>
              <a:t>What have we been doing?</a:t>
            </a:r>
          </a:p>
        </p:txBody>
      </p:sp>
      <p:sp>
        <p:nvSpPr>
          <p:cNvPr id="3" name="Content Placeholder 2"/>
          <p:cNvSpPr>
            <a:spLocks noGrp="1"/>
          </p:cNvSpPr>
          <p:nvPr>
            <p:ph sz="quarter" idx="1"/>
          </p:nvPr>
        </p:nvSpPr>
        <p:spPr>
          <a:xfrm>
            <a:off x="604344" y="1368972"/>
            <a:ext cx="10363200" cy="4572000"/>
          </a:xfrm>
        </p:spPr>
        <p:txBody>
          <a:bodyPr>
            <a:normAutofit lnSpcReduction="10000"/>
          </a:bodyPr>
          <a:lstStyle/>
          <a:p>
            <a:r>
              <a:rPr lang="en-GB" sz="3600" dirty="0">
                <a:solidFill>
                  <a:srgbClr val="002060"/>
                </a:solidFill>
                <a:latin typeface="SassoonPrimaryType" pitchFamily="2" charset="0"/>
              </a:rPr>
              <a:t>Lots of digital learning and work on </a:t>
            </a:r>
            <a:r>
              <a:rPr lang="en-GB" sz="3600" dirty="0" err="1">
                <a:solidFill>
                  <a:srgbClr val="002060"/>
                </a:solidFill>
                <a:latin typeface="SassoonPrimaryType" pitchFamily="2" charset="0"/>
              </a:rPr>
              <a:t>Hwb</a:t>
            </a:r>
            <a:r>
              <a:rPr lang="en-GB" sz="3600" dirty="0">
                <a:solidFill>
                  <a:srgbClr val="002060"/>
                </a:solidFill>
                <a:latin typeface="SassoonPrimaryType" pitchFamily="2" charset="0"/>
              </a:rPr>
              <a:t> has been trialled for the past term.</a:t>
            </a:r>
          </a:p>
          <a:p>
            <a:r>
              <a:rPr lang="en-GB" sz="3600" dirty="0">
                <a:solidFill>
                  <a:srgbClr val="002060"/>
                </a:solidFill>
                <a:latin typeface="SassoonPrimaryType" pitchFamily="2" charset="0"/>
              </a:rPr>
              <a:t>Teaching e-safety and digital citizenship has been our main concern within this time to ensure the children are equipped and are aware of the rules and how to relate to each other online.</a:t>
            </a:r>
          </a:p>
          <a:p>
            <a:r>
              <a:rPr lang="en-GB" sz="3600" dirty="0">
                <a:solidFill>
                  <a:srgbClr val="002060"/>
                </a:solidFill>
                <a:latin typeface="SassoonPrimaryType" pitchFamily="2" charset="0"/>
              </a:rPr>
              <a:t>Also their safety online generally has been explored through the new curriculum.</a:t>
            </a:r>
          </a:p>
        </p:txBody>
      </p:sp>
      <p:pic>
        <p:nvPicPr>
          <p:cNvPr id="60418" name="Picture 2" descr="Related image"/>
          <p:cNvPicPr>
            <a:picLocks noChangeAspect="1" noChangeArrowheads="1"/>
          </p:cNvPicPr>
          <p:nvPr/>
        </p:nvPicPr>
        <p:blipFill>
          <a:blip r:embed="rId2" cstate="print"/>
          <a:srcRect/>
          <a:stretch>
            <a:fillRect/>
          </a:stretch>
        </p:blipFill>
        <p:spPr bwMode="auto">
          <a:xfrm>
            <a:off x="10531365" y="4733178"/>
            <a:ext cx="1687078" cy="1833781"/>
          </a:xfrm>
          <a:prstGeom prst="rect">
            <a:avLst/>
          </a:prstGeom>
          <a:noFill/>
        </p:spPr>
      </p:pic>
      <p:pic>
        <p:nvPicPr>
          <p:cNvPr id="60420" name="Picture 4" descr="Image result for question mark clipart"/>
          <p:cNvPicPr>
            <a:picLocks noChangeAspect="1" noChangeArrowheads="1"/>
          </p:cNvPicPr>
          <p:nvPr/>
        </p:nvPicPr>
        <p:blipFill>
          <a:blip r:embed="rId3" cstate="print"/>
          <a:srcRect/>
          <a:stretch>
            <a:fillRect/>
          </a:stretch>
        </p:blipFill>
        <p:spPr bwMode="auto">
          <a:xfrm>
            <a:off x="10531365" y="237398"/>
            <a:ext cx="1172659" cy="186439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19100"/>
            <a:ext cx="10972800" cy="1066800"/>
          </a:xfrm>
        </p:spPr>
        <p:txBody>
          <a:bodyPr>
            <a:normAutofit fontScale="90000"/>
          </a:bodyPr>
          <a:lstStyle/>
          <a:p>
            <a:r>
              <a:rPr lang="en-US" dirty="0">
                <a:solidFill>
                  <a:srgbClr val="002060"/>
                </a:solidFill>
                <a:latin typeface="SassoonPrimaryType" pitchFamily="2" charset="0"/>
              </a:rPr>
              <a:t>Why have we started using </a:t>
            </a:r>
            <a:r>
              <a:rPr lang="en-US" dirty="0" err="1">
                <a:solidFill>
                  <a:srgbClr val="002060"/>
                </a:solidFill>
                <a:latin typeface="SassoonPrimaryType" pitchFamily="2" charset="0"/>
              </a:rPr>
              <a:t>Hwb</a:t>
            </a:r>
            <a:r>
              <a:rPr lang="en-US" dirty="0">
                <a:solidFill>
                  <a:srgbClr val="002060"/>
                </a:solidFill>
                <a:latin typeface="SassoonPrimaryType" pitchFamily="2" charset="0"/>
              </a:rPr>
              <a:t> as a </a:t>
            </a:r>
            <a:br>
              <a:rPr lang="en-US" dirty="0">
                <a:solidFill>
                  <a:srgbClr val="002060"/>
                </a:solidFill>
                <a:latin typeface="SassoonPrimaryType" pitchFamily="2" charset="0"/>
              </a:rPr>
            </a:br>
            <a:r>
              <a:rPr lang="en-US" b="1" dirty="0">
                <a:solidFill>
                  <a:srgbClr val="002060"/>
                </a:solidFill>
                <a:latin typeface="SassoonPrimaryType" pitchFamily="2" charset="0"/>
              </a:rPr>
              <a:t>learning platform?</a:t>
            </a:r>
          </a:p>
        </p:txBody>
      </p:sp>
      <p:sp>
        <p:nvSpPr>
          <p:cNvPr id="3" name="Content Placeholder 2"/>
          <p:cNvSpPr>
            <a:spLocks noGrp="1"/>
          </p:cNvSpPr>
          <p:nvPr>
            <p:ph sz="quarter" idx="1"/>
          </p:nvPr>
        </p:nvSpPr>
        <p:spPr>
          <a:xfrm>
            <a:off x="581025" y="1771650"/>
            <a:ext cx="5730499" cy="4351338"/>
          </a:xfrm>
        </p:spPr>
        <p:txBody>
          <a:bodyPr vert="horz" lIns="91440" tIns="45720" rIns="91440" bIns="45720" rtlCol="0" anchor="t">
            <a:normAutofit/>
          </a:bodyPr>
          <a:lstStyle/>
          <a:p>
            <a:r>
              <a:rPr lang="en-US" dirty="0">
                <a:solidFill>
                  <a:srgbClr val="002060"/>
                </a:solidFill>
                <a:latin typeface="SassoonPrimaryType" pitchFamily="2" charset="0"/>
              </a:rPr>
              <a:t>It is a fantastic, free resource; which very quickly will improve your children's digital skills.</a:t>
            </a:r>
          </a:p>
          <a:p>
            <a:r>
              <a:rPr lang="en-US" dirty="0">
                <a:solidFill>
                  <a:srgbClr val="002060"/>
                </a:solidFill>
                <a:latin typeface="SassoonPrimaryType" pitchFamily="2" charset="0"/>
              </a:rPr>
              <a:t>It allows us as a school to develop your child's digital competency and literacy skills, in line with the new DCF (Digital Competency Framework), which has been released by the Welsh Assembly Government, following the Donaldson Report.</a:t>
            </a:r>
          </a:p>
          <a:p>
            <a:endParaRPr lang="en-US" dirty="0">
              <a:solidFill>
                <a:srgbClr val="002060"/>
              </a:solidFill>
              <a:latin typeface="SassoonPrimaryType" pitchFamily="2" charset="0"/>
            </a:endParaRPr>
          </a:p>
        </p:txBody>
      </p:sp>
      <p:pic>
        <p:nvPicPr>
          <p:cNvPr id="1026" name="Picture 2"/>
          <p:cNvPicPr>
            <a:picLocks noChangeAspect="1" noChangeArrowheads="1"/>
          </p:cNvPicPr>
          <p:nvPr/>
        </p:nvPicPr>
        <p:blipFill>
          <a:blip r:embed="rId3" cstate="print"/>
          <a:srcRect/>
          <a:stretch>
            <a:fillRect/>
          </a:stretch>
        </p:blipFill>
        <p:spPr bwMode="auto">
          <a:xfrm>
            <a:off x="6332561" y="2601012"/>
            <a:ext cx="5469128" cy="3127281"/>
          </a:xfrm>
          <a:prstGeom prst="rect">
            <a:avLst/>
          </a:prstGeom>
          <a:noFill/>
          <a:ln w="9525">
            <a:noFill/>
            <a:miter lim="800000"/>
            <a:headEnd/>
            <a:tailEnd/>
          </a:ln>
        </p:spPr>
      </p:pic>
      <p:pic>
        <p:nvPicPr>
          <p:cNvPr id="6" name="Picture 5" descr="school logo">
            <a:extLst>
              <a:ext uri="{FF2B5EF4-FFF2-40B4-BE49-F238E27FC236}">
                <a16:creationId xmlns:a16="http://schemas.microsoft.com/office/drawing/2014/main" id="{1125C578-6348-4C6F-973C-7BAA2A028214}"/>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1574984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5" y="180975"/>
            <a:ext cx="10515600" cy="1325563"/>
          </a:xfrm>
        </p:spPr>
        <p:txBody>
          <a:bodyPr>
            <a:normAutofit/>
          </a:bodyPr>
          <a:lstStyle/>
          <a:p>
            <a:r>
              <a:rPr lang="en-US" sz="4800" b="1" dirty="0">
                <a:solidFill>
                  <a:srgbClr val="002060"/>
                </a:solidFill>
                <a:latin typeface="SassoonPrimaryType" pitchFamily="2" charset="0"/>
              </a:rPr>
              <a:t>What is                     ?</a:t>
            </a:r>
          </a:p>
        </p:txBody>
      </p:sp>
      <p:sp>
        <p:nvSpPr>
          <p:cNvPr id="3" name="Content Placeholder 2"/>
          <p:cNvSpPr>
            <a:spLocks noGrp="1"/>
          </p:cNvSpPr>
          <p:nvPr>
            <p:ph sz="quarter" idx="1"/>
          </p:nvPr>
        </p:nvSpPr>
        <p:spPr>
          <a:xfrm>
            <a:off x="495300" y="1912883"/>
            <a:ext cx="11044450" cy="4309114"/>
          </a:xfrm>
        </p:spPr>
        <p:txBody>
          <a:bodyPr vert="horz" lIns="91440" tIns="45720" rIns="91440" bIns="45720" rtlCol="0" anchor="t">
            <a:normAutofit fontScale="92500"/>
          </a:bodyPr>
          <a:lstStyle/>
          <a:p>
            <a:pPr marL="0" indent="0" algn="just">
              <a:lnSpc>
                <a:spcPct val="100000"/>
              </a:lnSpc>
              <a:buNone/>
            </a:pPr>
            <a:r>
              <a:rPr lang="en-US" dirty="0">
                <a:solidFill>
                  <a:srgbClr val="002060"/>
                </a:solidFill>
                <a:latin typeface="SassoonPrimaryType" pitchFamily="2" charset="0"/>
              </a:rPr>
              <a:t>A digital "learning platform" designed to allow all pupils and teachers in Wales greater access to online resources. The bilingual scheme, called </a:t>
            </a:r>
            <a:r>
              <a:rPr lang="en-US" dirty="0" err="1">
                <a:solidFill>
                  <a:srgbClr val="002060"/>
                </a:solidFill>
                <a:latin typeface="SassoonPrimaryType" pitchFamily="2" charset="0"/>
              </a:rPr>
              <a:t>Hwb</a:t>
            </a:r>
            <a:r>
              <a:rPr lang="en-US" dirty="0">
                <a:solidFill>
                  <a:srgbClr val="002060"/>
                </a:solidFill>
                <a:latin typeface="SassoonPrimaryType" pitchFamily="2" charset="0"/>
              </a:rPr>
              <a:t>, allows users to access and safely share information and is accessible from any internet-enabled device.</a:t>
            </a:r>
          </a:p>
          <a:p>
            <a:pPr marL="0" indent="0" algn="just">
              <a:lnSpc>
                <a:spcPct val="100000"/>
              </a:lnSpc>
              <a:buNone/>
            </a:pPr>
            <a:r>
              <a:rPr lang="en-US" dirty="0" err="1">
                <a:solidFill>
                  <a:srgbClr val="002060"/>
                </a:solidFill>
                <a:latin typeface="SassoonPrimaryType" pitchFamily="2" charset="0"/>
              </a:rPr>
              <a:t>Hwb</a:t>
            </a:r>
            <a:r>
              <a:rPr lang="en-US" dirty="0">
                <a:solidFill>
                  <a:srgbClr val="002060"/>
                </a:solidFill>
                <a:latin typeface="SassoonPrimaryType" pitchFamily="2" charset="0"/>
              </a:rPr>
              <a:t> hosts a national collection of digital resources to support learning and teaching for learners aged 3 to 19 in Wales.  These include:</a:t>
            </a:r>
          </a:p>
          <a:p>
            <a:pPr marL="0" indent="0" algn="just">
              <a:lnSpc>
                <a:spcPct val="100000"/>
              </a:lnSpc>
              <a:buNone/>
            </a:pPr>
            <a:endParaRPr lang="en-US" dirty="0">
              <a:solidFill>
                <a:srgbClr val="002060"/>
              </a:solidFill>
              <a:latin typeface="SassoonPrimaryType" pitchFamily="2" charset="0"/>
            </a:endParaRPr>
          </a:p>
          <a:p>
            <a:pPr>
              <a:lnSpc>
                <a:spcPct val="100000"/>
              </a:lnSpc>
            </a:pPr>
            <a:r>
              <a:rPr lang="en-US" dirty="0">
                <a:solidFill>
                  <a:srgbClr val="002060"/>
                </a:solidFill>
                <a:latin typeface="SassoonPrimaryType" pitchFamily="2" charset="0"/>
              </a:rPr>
              <a:t>resources created or commissioned by the Welsh Government and/or its agents.</a:t>
            </a:r>
          </a:p>
          <a:p>
            <a:pPr>
              <a:lnSpc>
                <a:spcPct val="100000"/>
              </a:lnSpc>
            </a:pPr>
            <a:r>
              <a:rPr lang="en-US" dirty="0">
                <a:solidFill>
                  <a:srgbClr val="002060"/>
                </a:solidFill>
                <a:latin typeface="SassoonPrimaryType" pitchFamily="2" charset="0"/>
              </a:rPr>
              <a:t>resources licensed or bought by the Welsh Government.</a:t>
            </a:r>
          </a:p>
          <a:p>
            <a:pPr>
              <a:lnSpc>
                <a:spcPct val="100000"/>
              </a:lnSpc>
            </a:pPr>
            <a:r>
              <a:rPr lang="en-US" dirty="0">
                <a:solidFill>
                  <a:srgbClr val="002060"/>
                </a:solidFill>
                <a:latin typeface="SassoonPrimaryType" pitchFamily="2" charset="0"/>
              </a:rPr>
              <a:t>resources made available by ‘trusted sources’.</a:t>
            </a:r>
          </a:p>
          <a:p>
            <a:pPr>
              <a:lnSpc>
                <a:spcPct val="100000"/>
              </a:lnSpc>
            </a:pPr>
            <a:r>
              <a:rPr lang="en-US" dirty="0">
                <a:solidFill>
                  <a:srgbClr val="002060"/>
                </a:solidFill>
                <a:latin typeface="SassoonPrimaryType" pitchFamily="2" charset="0"/>
              </a:rPr>
              <a:t>resources created by teachers.</a:t>
            </a:r>
          </a:p>
          <a:p>
            <a:pPr marL="0" indent="0">
              <a:lnSpc>
                <a:spcPct val="100000"/>
              </a:lnSpc>
              <a:buNone/>
            </a:pPr>
            <a:endParaRPr lang="en-US" b="1" dirty="0">
              <a:solidFill>
                <a:srgbClr val="002060"/>
              </a:solidFill>
              <a:latin typeface="Arial"/>
            </a:endParaRPr>
          </a:p>
          <a:p>
            <a:pPr marL="0" indent="0">
              <a:lnSpc>
                <a:spcPct val="100000"/>
              </a:lnSpc>
              <a:buNone/>
            </a:pPr>
            <a:endParaRPr lang="en-US" dirty="0">
              <a:solidFill>
                <a:srgbClr val="002060"/>
              </a:solidFill>
              <a:latin typeface="Arial"/>
            </a:endParaRPr>
          </a:p>
        </p:txBody>
      </p:sp>
      <p:pic>
        <p:nvPicPr>
          <p:cNvPr id="44034" name="Picture 2" descr="Image result for hwb"/>
          <p:cNvPicPr>
            <a:picLocks noChangeAspect="1" noChangeArrowheads="1"/>
          </p:cNvPicPr>
          <p:nvPr/>
        </p:nvPicPr>
        <p:blipFill>
          <a:blip r:embed="rId3" cstate="print"/>
          <a:srcRect/>
          <a:stretch>
            <a:fillRect/>
          </a:stretch>
        </p:blipFill>
        <p:spPr bwMode="auto">
          <a:xfrm>
            <a:off x="3392598" y="549843"/>
            <a:ext cx="2598301" cy="880328"/>
          </a:xfrm>
          <a:prstGeom prst="rect">
            <a:avLst/>
          </a:prstGeom>
          <a:noFill/>
        </p:spPr>
      </p:pic>
      <p:pic>
        <p:nvPicPr>
          <p:cNvPr id="6" name="Picture 5" descr="school logo">
            <a:extLst>
              <a:ext uri="{FF2B5EF4-FFF2-40B4-BE49-F238E27FC236}">
                <a16:creationId xmlns:a16="http://schemas.microsoft.com/office/drawing/2014/main" id="{24C113DA-BB8F-458D-AB4D-BF812E25554B}"/>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627823" y="110173"/>
            <a:ext cx="1402715" cy="1396365"/>
          </a:xfrm>
          <a:prstGeom prst="rect">
            <a:avLst/>
          </a:prstGeom>
          <a:noFill/>
        </p:spPr>
      </p:pic>
    </p:spTree>
    <p:extLst>
      <p:ext uri="{BB962C8B-B14F-4D97-AF65-F5344CB8AC3E}">
        <p14:creationId xmlns:p14="http://schemas.microsoft.com/office/powerpoint/2010/main" val="3135190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171" y="-141894"/>
            <a:ext cx="10363200" cy="1143000"/>
          </a:xfrm>
        </p:spPr>
        <p:txBody>
          <a:bodyPr>
            <a:normAutofit/>
          </a:bodyPr>
          <a:lstStyle/>
          <a:p>
            <a:r>
              <a:rPr lang="en-US" b="1" dirty="0">
                <a:solidFill>
                  <a:srgbClr val="002060"/>
                </a:solidFill>
                <a:latin typeface="SassoonPrimaryType" pitchFamily="2" charset="0"/>
              </a:rPr>
              <a:t>How can you and your child access HWB?</a:t>
            </a:r>
          </a:p>
        </p:txBody>
      </p:sp>
      <p:sp>
        <p:nvSpPr>
          <p:cNvPr id="3" name="Content Placeholder 2"/>
          <p:cNvSpPr>
            <a:spLocks noGrp="1"/>
          </p:cNvSpPr>
          <p:nvPr>
            <p:ph sz="quarter" idx="1"/>
          </p:nvPr>
        </p:nvSpPr>
        <p:spPr>
          <a:xfrm>
            <a:off x="781050" y="1333500"/>
            <a:ext cx="10363200" cy="4572000"/>
          </a:xfrm>
        </p:spPr>
        <p:txBody>
          <a:bodyPr vert="horz" lIns="91440" tIns="45720" rIns="91440" bIns="45720" rtlCol="0" anchor="t">
            <a:normAutofit/>
          </a:bodyPr>
          <a:lstStyle/>
          <a:p>
            <a:r>
              <a:rPr lang="en-US" sz="2400" b="1" dirty="0">
                <a:solidFill>
                  <a:srgbClr val="002060"/>
                </a:solidFill>
                <a:latin typeface="SassoonPrimaryType" pitchFamily="2" charset="0"/>
              </a:rPr>
              <a:t>All children have been assigned log in details. Class teachers have access to the log in information. Only </a:t>
            </a:r>
            <a:r>
              <a:rPr lang="en-US" sz="2400" b="1" dirty="0" err="1">
                <a:solidFill>
                  <a:srgbClr val="002060"/>
                </a:solidFill>
                <a:latin typeface="SassoonPrimaryType" pitchFamily="2" charset="0"/>
              </a:rPr>
              <a:t>Mr</a:t>
            </a:r>
            <a:r>
              <a:rPr lang="en-US" sz="2400" b="1" dirty="0">
                <a:solidFill>
                  <a:srgbClr val="002060"/>
                </a:solidFill>
                <a:latin typeface="SassoonPrimaryType" pitchFamily="2" charset="0"/>
              </a:rPr>
              <a:t> Norman can reset passwords. </a:t>
            </a:r>
          </a:p>
          <a:p>
            <a:r>
              <a:rPr lang="en-US" sz="2400" dirty="0">
                <a:solidFill>
                  <a:srgbClr val="002060"/>
                </a:solidFill>
                <a:latin typeface="SassoonPrimaryType" pitchFamily="2" charset="0"/>
              </a:rPr>
              <a:t>You can then access HWB on a laptop, desktop computer, </a:t>
            </a:r>
            <a:r>
              <a:rPr lang="en-US" sz="2400" dirty="0" err="1">
                <a:solidFill>
                  <a:srgbClr val="002060"/>
                </a:solidFill>
                <a:latin typeface="SassoonPrimaryType" pitchFamily="2" charset="0"/>
              </a:rPr>
              <a:t>ipad</a:t>
            </a:r>
            <a:r>
              <a:rPr lang="en-US" sz="2400" dirty="0">
                <a:solidFill>
                  <a:srgbClr val="002060"/>
                </a:solidFill>
                <a:latin typeface="SassoonPrimaryType" pitchFamily="2" charset="0"/>
              </a:rPr>
              <a:t> or Android tablet.</a:t>
            </a:r>
          </a:p>
          <a:p>
            <a:r>
              <a:rPr lang="en-US" sz="2400" dirty="0">
                <a:solidFill>
                  <a:srgbClr val="002060"/>
                </a:solidFill>
                <a:latin typeface="SassoonPrimaryType" pitchFamily="2" charset="0"/>
              </a:rPr>
              <a:t>When working on a laptop or desktop computer, </a:t>
            </a:r>
            <a:r>
              <a:rPr lang="en-US" sz="2400" dirty="0" err="1">
                <a:solidFill>
                  <a:srgbClr val="002060"/>
                </a:solidFill>
                <a:latin typeface="SassoonPrimaryType" pitchFamily="2" charset="0"/>
              </a:rPr>
              <a:t>Hwb</a:t>
            </a:r>
            <a:r>
              <a:rPr lang="en-US" sz="2400" dirty="0">
                <a:solidFill>
                  <a:srgbClr val="002060"/>
                </a:solidFill>
                <a:latin typeface="SassoonPrimaryType" pitchFamily="2" charset="0"/>
              </a:rPr>
              <a:t> will work better if you access it through a 'Google Chrome,' web browser.</a:t>
            </a:r>
          </a:p>
          <a:p>
            <a:r>
              <a:rPr lang="en-US" sz="2400" dirty="0">
                <a:solidFill>
                  <a:srgbClr val="002060"/>
                </a:solidFill>
                <a:latin typeface="SassoonPrimaryType" pitchFamily="2" charset="0"/>
              </a:rPr>
              <a:t>If you do not have a </a:t>
            </a:r>
            <a:r>
              <a:rPr lang="en-US" sz="2400" dirty="0" err="1">
                <a:solidFill>
                  <a:srgbClr val="002060"/>
                </a:solidFill>
                <a:latin typeface="SassoonPrimaryType" pitchFamily="2" charset="0"/>
              </a:rPr>
              <a:t>google</a:t>
            </a:r>
            <a:r>
              <a:rPr lang="en-US" sz="2400" dirty="0">
                <a:solidFill>
                  <a:srgbClr val="002060"/>
                </a:solidFill>
                <a:latin typeface="SassoonPrimaryType" pitchFamily="2" charset="0"/>
              </a:rPr>
              <a:t> chrome browser on your</a:t>
            </a:r>
          </a:p>
          <a:p>
            <a:pPr marL="0" indent="0">
              <a:buNone/>
            </a:pPr>
            <a:r>
              <a:rPr lang="en-US" sz="2400" dirty="0">
                <a:solidFill>
                  <a:srgbClr val="002060"/>
                </a:solidFill>
                <a:latin typeface="SassoonPrimaryType" pitchFamily="2" charset="0"/>
              </a:rPr>
              <a:t>computer; it is free and easy to download off the internet.</a:t>
            </a:r>
          </a:p>
          <a:p>
            <a:r>
              <a:rPr lang="en-US" sz="2400" dirty="0">
                <a:solidFill>
                  <a:srgbClr val="002060"/>
                </a:solidFill>
                <a:latin typeface="SassoonPrimaryType" pitchFamily="2" charset="0"/>
              </a:rPr>
              <a:t>Type – Google chrome download into your Internet search engine and select 'Chrome for Desktop-Google.'  Then click on the blue button, which says 'Download Chrome.'</a:t>
            </a:r>
          </a:p>
        </p:txBody>
      </p:sp>
      <p:pic>
        <p:nvPicPr>
          <p:cNvPr id="5" name="Picture 4"/>
          <p:cNvPicPr>
            <a:picLocks noChangeAspect="1"/>
          </p:cNvPicPr>
          <p:nvPr/>
        </p:nvPicPr>
        <p:blipFill>
          <a:blip r:embed="rId3" cstate="print"/>
          <a:stretch>
            <a:fillRect/>
          </a:stretch>
        </p:blipFill>
        <p:spPr>
          <a:xfrm>
            <a:off x="10679502" y="3714750"/>
            <a:ext cx="1335975" cy="1343342"/>
          </a:xfrm>
          <a:prstGeom prst="rect">
            <a:avLst/>
          </a:prstGeom>
        </p:spPr>
      </p:pic>
      <p:pic>
        <p:nvPicPr>
          <p:cNvPr id="7" name="Picture 6" descr="school logo">
            <a:extLst>
              <a:ext uri="{FF2B5EF4-FFF2-40B4-BE49-F238E27FC236}">
                <a16:creationId xmlns:a16="http://schemas.microsoft.com/office/drawing/2014/main" id="{900E3602-D278-47D8-A400-631171885368}"/>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612762" y="254317"/>
            <a:ext cx="1402715" cy="1396365"/>
          </a:xfrm>
          <a:prstGeom prst="rect">
            <a:avLst/>
          </a:prstGeom>
          <a:noFill/>
        </p:spPr>
      </p:pic>
    </p:spTree>
    <p:extLst>
      <p:ext uri="{BB962C8B-B14F-4D97-AF65-F5344CB8AC3E}">
        <p14:creationId xmlns:p14="http://schemas.microsoft.com/office/powerpoint/2010/main" val="172510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6225" y="-76200"/>
            <a:ext cx="10515600" cy="1325563"/>
          </a:xfrm>
        </p:spPr>
        <p:txBody>
          <a:bodyPr>
            <a:normAutofit/>
          </a:bodyPr>
          <a:lstStyle/>
          <a:p>
            <a:r>
              <a:rPr lang="en-US" sz="2400" b="1" dirty="0">
                <a:solidFill>
                  <a:srgbClr val="002060"/>
                </a:solidFill>
                <a:latin typeface="SassoonPrimaryType" pitchFamily="2" charset="0"/>
              </a:rPr>
              <a:t>You then need to go to the </a:t>
            </a:r>
            <a:r>
              <a:rPr lang="en-US" sz="2400" b="1" dirty="0" err="1">
                <a:solidFill>
                  <a:srgbClr val="002060"/>
                </a:solidFill>
                <a:latin typeface="SassoonPrimaryType" pitchFamily="2" charset="0"/>
              </a:rPr>
              <a:t>Hwb</a:t>
            </a:r>
            <a:r>
              <a:rPr lang="en-US" sz="2400" b="1" dirty="0">
                <a:solidFill>
                  <a:srgbClr val="002060"/>
                </a:solidFill>
                <a:latin typeface="SassoonPrimaryType" pitchFamily="2" charset="0"/>
              </a:rPr>
              <a:t> website, click on the green log in </a:t>
            </a:r>
            <a:br>
              <a:rPr lang="en-US" sz="2400" dirty="0">
                <a:solidFill>
                  <a:srgbClr val="002060"/>
                </a:solidFill>
                <a:latin typeface="SassoonPrimaryType" pitchFamily="2" charset="0"/>
              </a:rPr>
            </a:br>
            <a:r>
              <a:rPr lang="en-US" sz="2400" b="1" dirty="0">
                <a:solidFill>
                  <a:srgbClr val="002060"/>
                </a:solidFill>
                <a:latin typeface="SassoonPrimaryType" pitchFamily="2" charset="0"/>
              </a:rPr>
              <a:t>button and then enter your child's username and password.….....</a:t>
            </a:r>
          </a:p>
        </p:txBody>
      </p:sp>
      <p:sp>
        <p:nvSpPr>
          <p:cNvPr id="7" name="TextBox 6"/>
          <p:cNvSpPr txBox="1"/>
          <p:nvPr/>
        </p:nvSpPr>
        <p:spPr>
          <a:xfrm>
            <a:off x="47625" y="1343025"/>
            <a:ext cx="4990454" cy="584775"/>
          </a:xfrm>
          <a:prstGeom prst="rect">
            <a:avLst/>
          </a:prstGeom>
          <a:solidFill>
            <a:schemeClr val="bg1"/>
          </a:solidFill>
        </p:spPr>
        <p:txBody>
          <a:bodyPr rtlCol="0">
            <a:spAutoFit/>
          </a:bodyPr>
          <a:lstStyle/>
          <a:p>
            <a:pPr algn="ctr"/>
            <a:r>
              <a:rPr lang="en-US" sz="3200" dirty="0">
                <a:solidFill>
                  <a:srgbClr val="002060"/>
                </a:solidFill>
                <a:latin typeface="SassoonPrimaryType" pitchFamily="2" charset="0"/>
                <a:hlinkClick r:id="rId3"/>
              </a:rPr>
              <a:t>https://hwb.wales.gov.uk</a:t>
            </a:r>
            <a:r>
              <a:rPr lang="en-US" sz="3200" dirty="0">
                <a:solidFill>
                  <a:srgbClr val="002060"/>
                </a:solidFill>
                <a:latin typeface="Calibri"/>
                <a:hlinkClick r:id="rId3"/>
              </a:rPr>
              <a:t>/</a:t>
            </a:r>
            <a:r>
              <a:rPr lang="en-US" sz="3200" dirty="0">
                <a:latin typeface="Calibri"/>
              </a:rPr>
              <a:t> </a:t>
            </a:r>
            <a:endParaRPr lang="en-US" sz="3200" dirty="0">
              <a:solidFill>
                <a:srgbClr val="000000"/>
              </a:solidFill>
              <a:latin typeface="Calibri"/>
            </a:endParaRPr>
          </a:p>
        </p:txBody>
      </p:sp>
      <p:pic>
        <p:nvPicPr>
          <p:cNvPr id="12" name="Picture 11" descr="school logo">
            <a:extLst>
              <a:ext uri="{FF2B5EF4-FFF2-40B4-BE49-F238E27FC236}">
                <a16:creationId xmlns:a16="http://schemas.microsoft.com/office/drawing/2014/main" id="{D8507CB7-6992-4861-AE07-AE4FCCEF9192}"/>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13060" y="218916"/>
            <a:ext cx="1402715" cy="1396365"/>
          </a:xfrm>
          <a:prstGeom prst="rect">
            <a:avLst/>
          </a:prstGeom>
          <a:noFill/>
        </p:spPr>
      </p:pic>
      <p:pic>
        <p:nvPicPr>
          <p:cNvPr id="4" name="Picture 3">
            <a:extLst>
              <a:ext uri="{FF2B5EF4-FFF2-40B4-BE49-F238E27FC236}">
                <a16:creationId xmlns:a16="http://schemas.microsoft.com/office/drawing/2014/main" id="{40DBAE1B-4B21-4D97-8AA8-BEEEB3CFE945}"/>
              </a:ext>
            </a:extLst>
          </p:cNvPr>
          <p:cNvPicPr>
            <a:picLocks noChangeAspect="1"/>
          </p:cNvPicPr>
          <p:nvPr/>
        </p:nvPicPr>
        <p:blipFill>
          <a:blip r:embed="rId5"/>
          <a:stretch>
            <a:fillRect/>
          </a:stretch>
        </p:blipFill>
        <p:spPr>
          <a:xfrm>
            <a:off x="150209" y="2694971"/>
            <a:ext cx="6686550" cy="3955972"/>
          </a:xfrm>
          <a:prstGeom prst="rect">
            <a:avLst/>
          </a:prstGeom>
        </p:spPr>
      </p:pic>
      <p:sp>
        <p:nvSpPr>
          <p:cNvPr id="9" name="Arrow: Left 8"/>
          <p:cNvSpPr/>
          <p:nvPr/>
        </p:nvSpPr>
        <p:spPr>
          <a:xfrm rot="-3180000">
            <a:off x="5036806" y="2542109"/>
            <a:ext cx="97840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C4DC492-BABB-4FB5-B913-6F9822A89DB4}"/>
              </a:ext>
            </a:extLst>
          </p:cNvPr>
          <p:cNvPicPr>
            <a:picLocks noChangeAspect="1"/>
          </p:cNvPicPr>
          <p:nvPr/>
        </p:nvPicPr>
        <p:blipFill>
          <a:blip r:embed="rId6"/>
          <a:stretch>
            <a:fillRect/>
          </a:stretch>
        </p:blipFill>
        <p:spPr>
          <a:xfrm>
            <a:off x="7083651" y="1887438"/>
            <a:ext cx="4229100" cy="2867025"/>
          </a:xfrm>
          <a:prstGeom prst="rect">
            <a:avLst/>
          </a:prstGeom>
        </p:spPr>
      </p:pic>
      <p:pic>
        <p:nvPicPr>
          <p:cNvPr id="11" name="Picture 10">
            <a:extLst>
              <a:ext uri="{FF2B5EF4-FFF2-40B4-BE49-F238E27FC236}">
                <a16:creationId xmlns:a16="http://schemas.microsoft.com/office/drawing/2014/main" id="{D8F2CB2A-BD4E-40D3-BD38-820F2D8F68A6}"/>
              </a:ext>
            </a:extLst>
          </p:cNvPr>
          <p:cNvPicPr>
            <a:picLocks noChangeAspect="1"/>
          </p:cNvPicPr>
          <p:nvPr/>
        </p:nvPicPr>
        <p:blipFill>
          <a:blip r:embed="rId7"/>
          <a:stretch>
            <a:fillRect/>
          </a:stretch>
        </p:blipFill>
        <p:spPr>
          <a:xfrm>
            <a:off x="7807551" y="4679268"/>
            <a:ext cx="3505200" cy="1971675"/>
          </a:xfrm>
          <a:prstGeom prst="rect">
            <a:avLst/>
          </a:prstGeom>
        </p:spPr>
      </p:pic>
    </p:spTree>
    <p:extLst>
      <p:ext uri="{BB962C8B-B14F-4D97-AF65-F5344CB8AC3E}">
        <p14:creationId xmlns:p14="http://schemas.microsoft.com/office/powerpoint/2010/main" val="737315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38125" y="-62230"/>
            <a:ext cx="10515600" cy="1325563"/>
          </a:xfrm>
        </p:spPr>
        <p:txBody>
          <a:bodyPr>
            <a:normAutofit/>
          </a:bodyPr>
          <a:lstStyle/>
          <a:p>
            <a:r>
              <a:rPr lang="en-US" sz="2800" b="1" dirty="0">
                <a:solidFill>
                  <a:srgbClr val="002060"/>
                </a:solidFill>
                <a:latin typeface="SassoonPrimaryType" pitchFamily="2" charset="0"/>
              </a:rPr>
              <a:t>Your child will then be logged in and will have access to all lots of resources...</a:t>
            </a:r>
          </a:p>
        </p:txBody>
      </p:sp>
      <p:sp>
        <p:nvSpPr>
          <p:cNvPr id="7" name="TextBox 6"/>
          <p:cNvSpPr txBox="1"/>
          <p:nvPr/>
        </p:nvSpPr>
        <p:spPr>
          <a:xfrm>
            <a:off x="733425" y="1228725"/>
            <a:ext cx="4990454" cy="584775"/>
          </a:xfrm>
          <a:prstGeom prst="rect">
            <a:avLst/>
          </a:prstGeom>
          <a:solidFill>
            <a:schemeClr val="bg1"/>
          </a:solidFill>
        </p:spPr>
        <p:txBody>
          <a:bodyPr rtlCol="0">
            <a:spAutoFit/>
          </a:bodyPr>
          <a:lstStyle/>
          <a:p>
            <a:pPr algn="ctr"/>
            <a:r>
              <a:rPr lang="en-US" sz="3200" dirty="0">
                <a:latin typeface="SassoonPrimaryType" pitchFamily="2" charset="0"/>
                <a:hlinkClick r:id="rId3"/>
              </a:rPr>
              <a:t>https://hwb.wales.gov.uk</a:t>
            </a:r>
            <a:r>
              <a:rPr lang="en-US" sz="3200" dirty="0">
                <a:latin typeface="Calibri"/>
                <a:hlinkClick r:id="rId3"/>
              </a:rPr>
              <a:t>/</a:t>
            </a:r>
            <a:r>
              <a:rPr lang="en-US" sz="3200" dirty="0">
                <a:latin typeface="Calibri"/>
              </a:rPr>
              <a:t> </a:t>
            </a:r>
            <a:endParaRPr lang="en-US" sz="3200" dirty="0">
              <a:solidFill>
                <a:srgbClr val="000000"/>
              </a:solidFill>
              <a:latin typeface="Calibri"/>
            </a:endParaRPr>
          </a:p>
        </p:txBody>
      </p:sp>
      <p:sp>
        <p:nvSpPr>
          <p:cNvPr id="11" name="TextBox 10"/>
          <p:cNvSpPr txBox="1"/>
          <p:nvPr/>
        </p:nvSpPr>
        <p:spPr>
          <a:xfrm>
            <a:off x="8248650" y="1447799"/>
            <a:ext cx="3267075" cy="1200329"/>
          </a:xfrm>
          <a:prstGeom prst="rect">
            <a:avLst/>
          </a:prstGeom>
        </p:spPr>
        <p:txBody>
          <a:bodyPr wrap="square" rtlCol="0">
            <a:spAutoFit/>
          </a:bodyPr>
          <a:lstStyle/>
          <a:p>
            <a:pPr algn="ctr"/>
            <a:r>
              <a:rPr lang="en-US" dirty="0">
                <a:solidFill>
                  <a:srgbClr val="002060"/>
                </a:solidFill>
                <a:latin typeface="SassoonPrimaryType" pitchFamily="2" charset="0"/>
              </a:rPr>
              <a:t>Click on the squares button to access the office 365 – your child's email, OneDrive and Microsoft office packages.</a:t>
            </a:r>
          </a:p>
        </p:txBody>
      </p:sp>
      <p:pic>
        <p:nvPicPr>
          <p:cNvPr id="9" name="Picture 8" descr="school logo">
            <a:extLst>
              <a:ext uri="{FF2B5EF4-FFF2-40B4-BE49-F238E27FC236}">
                <a16:creationId xmlns:a16="http://schemas.microsoft.com/office/drawing/2014/main" id="{396A1105-DAF9-4A07-B2DA-FAB7A24AD579}"/>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pic>
        <p:nvPicPr>
          <p:cNvPr id="2" name="Picture 1">
            <a:extLst>
              <a:ext uri="{FF2B5EF4-FFF2-40B4-BE49-F238E27FC236}">
                <a16:creationId xmlns:a16="http://schemas.microsoft.com/office/drawing/2014/main" id="{260A658B-AC64-4881-9CBB-40D8A42BDC69}"/>
              </a:ext>
            </a:extLst>
          </p:cNvPr>
          <p:cNvPicPr>
            <a:picLocks noChangeAspect="1"/>
          </p:cNvPicPr>
          <p:nvPr/>
        </p:nvPicPr>
        <p:blipFill>
          <a:blip r:embed="rId5"/>
          <a:stretch>
            <a:fillRect/>
          </a:stretch>
        </p:blipFill>
        <p:spPr>
          <a:xfrm>
            <a:off x="5875550" y="2890031"/>
            <a:ext cx="6316450" cy="920464"/>
          </a:xfrm>
          <a:prstGeom prst="rect">
            <a:avLst/>
          </a:prstGeom>
        </p:spPr>
      </p:pic>
      <p:pic>
        <p:nvPicPr>
          <p:cNvPr id="8" name="Picture 7">
            <a:extLst>
              <a:ext uri="{FF2B5EF4-FFF2-40B4-BE49-F238E27FC236}">
                <a16:creationId xmlns:a16="http://schemas.microsoft.com/office/drawing/2014/main" id="{A2C5E0AF-2748-4BF9-AF9E-93BFBAB5CB35}"/>
              </a:ext>
            </a:extLst>
          </p:cNvPr>
          <p:cNvPicPr>
            <a:picLocks noChangeAspect="1"/>
          </p:cNvPicPr>
          <p:nvPr/>
        </p:nvPicPr>
        <p:blipFill>
          <a:blip r:embed="rId6"/>
          <a:stretch>
            <a:fillRect/>
          </a:stretch>
        </p:blipFill>
        <p:spPr>
          <a:xfrm>
            <a:off x="491375" y="1813500"/>
            <a:ext cx="1552575" cy="4657725"/>
          </a:xfrm>
          <a:prstGeom prst="rect">
            <a:avLst/>
          </a:prstGeom>
        </p:spPr>
      </p:pic>
    </p:spTree>
    <p:extLst>
      <p:ext uri="{BB962C8B-B14F-4D97-AF65-F5344CB8AC3E}">
        <p14:creationId xmlns:p14="http://schemas.microsoft.com/office/powerpoint/2010/main" val="4090479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3597" y="0"/>
            <a:ext cx="10515600" cy="1325563"/>
          </a:xfrm>
        </p:spPr>
        <p:txBody>
          <a:bodyPr>
            <a:normAutofit/>
          </a:bodyPr>
          <a:lstStyle/>
          <a:p>
            <a:r>
              <a:rPr lang="en-US" sz="2800" b="1" dirty="0">
                <a:solidFill>
                  <a:srgbClr val="002060"/>
                </a:solidFill>
                <a:latin typeface="SassoonPrimaryType" pitchFamily="2" charset="0"/>
              </a:rPr>
              <a:t>The following screen will load , which shows you all of the Office packages that are available to your child.</a:t>
            </a:r>
          </a:p>
        </p:txBody>
      </p:sp>
      <p:pic>
        <p:nvPicPr>
          <p:cNvPr id="2051" name="Picture 3"/>
          <p:cNvPicPr>
            <a:picLocks noChangeAspect="1" noChangeArrowheads="1"/>
          </p:cNvPicPr>
          <p:nvPr/>
        </p:nvPicPr>
        <p:blipFill>
          <a:blip r:embed="rId3" cstate="print"/>
          <a:srcRect/>
          <a:stretch>
            <a:fillRect/>
          </a:stretch>
        </p:blipFill>
        <p:spPr bwMode="auto">
          <a:xfrm>
            <a:off x="638175" y="1943100"/>
            <a:ext cx="10763250" cy="4114800"/>
          </a:xfrm>
          <a:prstGeom prst="rect">
            <a:avLst/>
          </a:prstGeom>
          <a:noFill/>
          <a:ln w="9525">
            <a:noFill/>
            <a:miter lim="800000"/>
            <a:headEnd/>
            <a:tailEnd/>
          </a:ln>
        </p:spPr>
      </p:pic>
      <p:pic>
        <p:nvPicPr>
          <p:cNvPr id="6" name="Picture 5" descr="school logo">
            <a:extLst>
              <a:ext uri="{FF2B5EF4-FFF2-40B4-BE49-F238E27FC236}">
                <a16:creationId xmlns:a16="http://schemas.microsoft.com/office/drawing/2014/main" id="{8DAEBC63-E372-4DB9-8F4E-D5CC6D7703F2}"/>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1339926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38125" y="-62230"/>
            <a:ext cx="10515600" cy="1325563"/>
          </a:xfrm>
        </p:spPr>
        <p:txBody>
          <a:bodyPr>
            <a:normAutofit/>
          </a:bodyPr>
          <a:lstStyle/>
          <a:p>
            <a:r>
              <a:rPr lang="en-US" sz="2800" b="1" dirty="0">
                <a:solidFill>
                  <a:srgbClr val="002060"/>
                </a:solidFill>
                <a:latin typeface="SassoonPrimaryType" pitchFamily="2" charset="0"/>
              </a:rPr>
              <a:t>Your child will then be logged in and will have access to lots of resources...</a:t>
            </a:r>
          </a:p>
        </p:txBody>
      </p:sp>
      <p:sp>
        <p:nvSpPr>
          <p:cNvPr id="7" name="TextBox 6"/>
          <p:cNvSpPr txBox="1"/>
          <p:nvPr/>
        </p:nvSpPr>
        <p:spPr>
          <a:xfrm>
            <a:off x="733425" y="1228725"/>
            <a:ext cx="4990454" cy="584775"/>
          </a:xfrm>
          <a:prstGeom prst="rect">
            <a:avLst/>
          </a:prstGeom>
          <a:solidFill>
            <a:schemeClr val="bg1"/>
          </a:solidFill>
        </p:spPr>
        <p:txBody>
          <a:bodyPr rtlCol="0">
            <a:spAutoFit/>
          </a:bodyPr>
          <a:lstStyle/>
          <a:p>
            <a:pPr algn="ctr"/>
            <a:r>
              <a:rPr lang="en-US" sz="3200" dirty="0">
                <a:latin typeface="SassoonPrimaryType" pitchFamily="2" charset="0"/>
                <a:hlinkClick r:id="rId3"/>
              </a:rPr>
              <a:t>https://hwb.wales.gov.uk</a:t>
            </a:r>
            <a:r>
              <a:rPr lang="en-US" sz="3200" dirty="0">
                <a:latin typeface="Calibri"/>
                <a:hlinkClick r:id="rId3"/>
              </a:rPr>
              <a:t>/</a:t>
            </a:r>
            <a:r>
              <a:rPr lang="en-US" sz="3200" dirty="0">
                <a:latin typeface="Calibri"/>
              </a:rPr>
              <a:t> </a:t>
            </a:r>
            <a:endParaRPr lang="en-US" sz="3200" dirty="0">
              <a:solidFill>
                <a:srgbClr val="000000"/>
              </a:solidFill>
              <a:latin typeface="Calibri"/>
            </a:endParaRPr>
          </a:p>
        </p:txBody>
      </p:sp>
      <p:sp>
        <p:nvSpPr>
          <p:cNvPr id="11" name="TextBox 10"/>
          <p:cNvSpPr txBox="1"/>
          <p:nvPr/>
        </p:nvSpPr>
        <p:spPr>
          <a:xfrm>
            <a:off x="8617140" y="1556982"/>
            <a:ext cx="3267075" cy="923330"/>
          </a:xfrm>
          <a:prstGeom prst="rect">
            <a:avLst/>
          </a:prstGeom>
        </p:spPr>
        <p:txBody>
          <a:bodyPr wrap="square" rtlCol="0">
            <a:spAutoFit/>
          </a:bodyPr>
          <a:lstStyle/>
          <a:p>
            <a:pPr algn="ctr"/>
            <a:r>
              <a:rPr lang="en-US" dirty="0">
                <a:solidFill>
                  <a:srgbClr val="002060"/>
                </a:solidFill>
                <a:latin typeface="SassoonPrimaryType" pitchFamily="2" charset="0"/>
              </a:rPr>
              <a:t>Click on the j2e (Just2easy) button and your child will have access to lots of apps.</a:t>
            </a:r>
          </a:p>
        </p:txBody>
      </p:sp>
      <p:pic>
        <p:nvPicPr>
          <p:cNvPr id="1026" name="Picture 2"/>
          <p:cNvPicPr>
            <a:picLocks noChangeAspect="1" noChangeArrowheads="1"/>
          </p:cNvPicPr>
          <p:nvPr/>
        </p:nvPicPr>
        <p:blipFill>
          <a:blip r:embed="rId4" cstate="print"/>
          <a:srcRect/>
          <a:stretch>
            <a:fillRect/>
          </a:stretch>
        </p:blipFill>
        <p:spPr bwMode="auto">
          <a:xfrm>
            <a:off x="990600" y="2051649"/>
            <a:ext cx="7443788" cy="4353914"/>
          </a:xfrm>
          <a:prstGeom prst="rect">
            <a:avLst/>
          </a:prstGeom>
          <a:noFill/>
          <a:ln w="9525">
            <a:noFill/>
            <a:miter lim="800000"/>
            <a:headEnd/>
            <a:tailEnd/>
          </a:ln>
        </p:spPr>
      </p:pic>
      <p:cxnSp>
        <p:nvCxnSpPr>
          <p:cNvPr id="12" name="Elbow Connector 11"/>
          <p:cNvCxnSpPr/>
          <p:nvPr/>
        </p:nvCxnSpPr>
        <p:spPr>
          <a:xfrm flipV="1">
            <a:off x="6550925" y="1760561"/>
            <a:ext cx="2129051" cy="736979"/>
          </a:xfrm>
          <a:prstGeom prst="bentConnector3">
            <a:avLst>
              <a:gd name="adj1" fmla="val 0"/>
            </a:avLst>
          </a:prstGeom>
          <a:ln>
            <a:tailEnd type="arrow"/>
          </a:ln>
        </p:spPr>
        <p:style>
          <a:lnRef idx="1">
            <a:schemeClr val="accent1"/>
          </a:lnRef>
          <a:fillRef idx="0">
            <a:schemeClr val="accent1"/>
          </a:fillRef>
          <a:effectRef idx="0">
            <a:schemeClr val="accent1"/>
          </a:effectRef>
          <a:fontRef idx="minor">
            <a:schemeClr val="tx1"/>
          </a:fontRef>
        </p:style>
      </p:cxnSp>
      <p:pic>
        <p:nvPicPr>
          <p:cNvPr id="9" name="Picture 8" descr="school logo">
            <a:extLst>
              <a:ext uri="{FF2B5EF4-FFF2-40B4-BE49-F238E27FC236}">
                <a16:creationId xmlns:a16="http://schemas.microsoft.com/office/drawing/2014/main" id="{D6405198-23C2-4F91-91EC-60389D742CA2}"/>
              </a:ext>
            </a:extLst>
          </p:cNvPr>
          <p:cNvPicPr/>
          <p:nvPr/>
        </p:nvPicPr>
        <p:blipFill>
          <a:blip r:embed="rId5">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4090479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325563"/>
          </a:xfrm>
        </p:spPr>
        <p:txBody>
          <a:bodyPr/>
          <a:lstStyle/>
          <a:p>
            <a:r>
              <a:rPr lang="en-US" dirty="0">
                <a:solidFill>
                  <a:srgbClr val="FFFFFF"/>
                </a:solidFill>
              </a:rPr>
              <a:t>J2e </a:t>
            </a:r>
            <a:r>
              <a:rPr lang="en-US" b="1" dirty="0">
                <a:solidFill>
                  <a:srgbClr val="002060"/>
                </a:solidFill>
                <a:latin typeface="SassoonPrimaryType" pitchFamily="2" charset="0"/>
              </a:rPr>
              <a:t>Just to Easy (j2launch)</a:t>
            </a:r>
          </a:p>
        </p:txBody>
      </p:sp>
      <p:sp>
        <p:nvSpPr>
          <p:cNvPr id="14" name="Content Placeholder 13"/>
          <p:cNvSpPr>
            <a:spLocks noGrp="1"/>
          </p:cNvSpPr>
          <p:nvPr>
            <p:ph sz="quarter" idx="2"/>
          </p:nvPr>
        </p:nvSpPr>
        <p:spPr>
          <a:xfrm>
            <a:off x="238125" y="5057775"/>
            <a:ext cx="11398332" cy="2694731"/>
          </a:xfrm>
        </p:spPr>
        <p:txBody>
          <a:bodyPr vert="horz" lIns="91440" tIns="45720" rIns="91440" bIns="45720" rtlCol="0" anchor="t">
            <a:normAutofit/>
          </a:bodyPr>
          <a:lstStyle/>
          <a:p>
            <a:pPr marL="0" indent="0">
              <a:buNone/>
            </a:pPr>
            <a:r>
              <a:rPr lang="en-US">
                <a:solidFill>
                  <a:srgbClr val="FFFFFF"/>
                </a:solidFill>
              </a:rPr>
              <a:t>This provides the children with access to a variety of coding resources through j2code.</a:t>
            </a:r>
          </a:p>
        </p:txBody>
      </p:sp>
      <p:pic>
        <p:nvPicPr>
          <p:cNvPr id="11" name="Picture 10"/>
          <p:cNvPicPr>
            <a:picLocks noChangeAspect="1"/>
          </p:cNvPicPr>
          <p:nvPr/>
        </p:nvPicPr>
        <p:blipFill>
          <a:blip r:embed="rId3" cstate="print"/>
          <a:srcRect t="8239" r="6577" b="21864"/>
          <a:stretch>
            <a:fillRect/>
          </a:stretch>
        </p:blipFill>
        <p:spPr>
          <a:xfrm>
            <a:off x="762000" y="1832610"/>
            <a:ext cx="10972426" cy="4606290"/>
          </a:xfrm>
          <a:prstGeom prst="rect">
            <a:avLst/>
          </a:prstGeom>
        </p:spPr>
      </p:pic>
      <p:pic>
        <p:nvPicPr>
          <p:cNvPr id="7" name="Picture 6" descr="school logo">
            <a:extLst>
              <a:ext uri="{FF2B5EF4-FFF2-40B4-BE49-F238E27FC236}">
                <a16:creationId xmlns:a16="http://schemas.microsoft.com/office/drawing/2014/main" id="{171DC20F-D9D7-4C03-A5CB-9356FE0AEF6B}"/>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15600" y="0"/>
            <a:ext cx="1402715" cy="1396365"/>
          </a:xfrm>
          <a:prstGeom prst="rect">
            <a:avLst/>
          </a:prstGeom>
          <a:noFill/>
        </p:spPr>
      </p:pic>
      <p:sp>
        <p:nvSpPr>
          <p:cNvPr id="3" name="TextBox 2">
            <a:extLst>
              <a:ext uri="{FF2B5EF4-FFF2-40B4-BE49-F238E27FC236}">
                <a16:creationId xmlns:a16="http://schemas.microsoft.com/office/drawing/2014/main" id="{3D1525B4-0901-425A-B78F-F35405B69245}"/>
              </a:ext>
            </a:extLst>
          </p:cNvPr>
          <p:cNvSpPr txBox="1"/>
          <p:nvPr/>
        </p:nvSpPr>
        <p:spPr>
          <a:xfrm>
            <a:off x="7877908" y="239151"/>
            <a:ext cx="2447778" cy="1200329"/>
          </a:xfrm>
          <a:prstGeom prst="rect">
            <a:avLst/>
          </a:prstGeom>
          <a:noFill/>
        </p:spPr>
        <p:txBody>
          <a:bodyPr wrap="square" rtlCol="0">
            <a:spAutoFit/>
          </a:bodyPr>
          <a:lstStyle/>
          <a:p>
            <a:r>
              <a:rPr lang="en-GB" dirty="0"/>
              <a:t>J2Blast</a:t>
            </a:r>
          </a:p>
          <a:p>
            <a:r>
              <a:rPr lang="en-GB" dirty="0"/>
              <a:t>Pupil Files</a:t>
            </a:r>
          </a:p>
          <a:p>
            <a:r>
              <a:rPr lang="en-GB" dirty="0"/>
              <a:t>J2Coding</a:t>
            </a:r>
          </a:p>
          <a:p>
            <a:r>
              <a:rPr lang="en-GB" dirty="0"/>
              <a:t>J2Vote / J2Data</a:t>
            </a:r>
          </a:p>
        </p:txBody>
      </p:sp>
    </p:spTree>
    <p:extLst>
      <p:ext uri="{BB962C8B-B14F-4D97-AF65-F5344CB8AC3E}">
        <p14:creationId xmlns:p14="http://schemas.microsoft.com/office/powerpoint/2010/main" val="3501311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71450" y="247651"/>
            <a:ext cx="5181600" cy="2514600"/>
          </a:xfrm>
        </p:spPr>
        <p:txBody>
          <a:bodyPr vert="horz" lIns="91440" tIns="45720" rIns="91440" bIns="45720" rtlCol="0" anchor="t">
            <a:normAutofit/>
          </a:bodyPr>
          <a:lstStyle/>
          <a:p>
            <a:pPr marL="0" indent="0">
              <a:buNone/>
            </a:pPr>
            <a:r>
              <a:rPr lang="en-US" sz="2000" b="1" dirty="0">
                <a:solidFill>
                  <a:srgbClr val="002060"/>
                </a:solidFill>
                <a:latin typeface="SassoonPrimaryType" pitchFamily="2" charset="0"/>
              </a:rPr>
              <a:t>Encyclopedia Britannica &amp; Image Quest</a:t>
            </a:r>
          </a:p>
          <a:p>
            <a:pPr marL="0" indent="0">
              <a:buNone/>
            </a:pPr>
            <a:r>
              <a:rPr lang="en-US" sz="2000" dirty="0">
                <a:solidFill>
                  <a:srgbClr val="002060"/>
                </a:solidFill>
                <a:latin typeface="SassoonPrimaryType" pitchFamily="2" charset="0"/>
              </a:rPr>
              <a:t>This is where your child can do some safe Internet research and you are also able to change the reading level between foundation, intermediate and advanced.  They can also search for copyright free images in the image quest.</a:t>
            </a:r>
          </a:p>
        </p:txBody>
      </p:sp>
      <p:pic>
        <p:nvPicPr>
          <p:cNvPr id="6" name="Content Placeholder 5"/>
          <p:cNvPicPr>
            <a:picLocks noGrp="1" noChangeAspect="1"/>
          </p:cNvPicPr>
          <p:nvPr>
            <p:ph sz="quarter" idx="2"/>
          </p:nvPr>
        </p:nvPicPr>
        <p:blipFill>
          <a:blip r:embed="rId3" cstate="print"/>
          <a:srcRect l="11901" t="9198" r="13122" b="10280"/>
          <a:stretch>
            <a:fillRect/>
          </a:stretch>
        </p:blipFill>
        <p:spPr>
          <a:xfrm>
            <a:off x="85725" y="3038475"/>
            <a:ext cx="5767679" cy="3481985"/>
          </a:xfrm>
        </p:spPr>
      </p:pic>
      <p:pic>
        <p:nvPicPr>
          <p:cNvPr id="5" name="Content Placeholder 8"/>
          <p:cNvPicPr>
            <a:picLocks noChangeAspect="1"/>
          </p:cNvPicPr>
          <p:nvPr/>
        </p:nvPicPr>
        <p:blipFill>
          <a:blip r:embed="rId4" cstate="print"/>
          <a:stretch>
            <a:fillRect/>
          </a:stretch>
        </p:blipFill>
        <p:spPr>
          <a:xfrm>
            <a:off x="4752975" y="561975"/>
            <a:ext cx="1593101" cy="1084612"/>
          </a:xfrm>
          <a:prstGeom prst="rect">
            <a:avLst/>
          </a:prstGeom>
        </p:spPr>
      </p:pic>
      <p:sp>
        <p:nvSpPr>
          <p:cNvPr id="2" name="TextBox 1"/>
          <p:cNvSpPr txBox="1"/>
          <p:nvPr/>
        </p:nvSpPr>
        <p:spPr>
          <a:xfrm>
            <a:off x="6743701" y="342900"/>
            <a:ext cx="4152900" cy="2000548"/>
          </a:xfrm>
          <a:prstGeom prst="rect">
            <a:avLst/>
          </a:prstGeom>
        </p:spPr>
        <p:txBody>
          <a:bodyPr wrap="square" rtlCol="0" anchor="t">
            <a:spAutoFit/>
          </a:bodyPr>
          <a:lstStyle/>
          <a:p>
            <a:r>
              <a:rPr lang="en-US" sz="2000" b="1" dirty="0">
                <a:solidFill>
                  <a:srgbClr val="002060"/>
                </a:solidFill>
                <a:latin typeface="SassoonPrimaryType" pitchFamily="2" charset="0"/>
              </a:rPr>
              <a:t>HWB Playlists</a:t>
            </a:r>
            <a:r>
              <a:rPr lang="en-US" sz="2000" dirty="0">
                <a:solidFill>
                  <a:srgbClr val="002060"/>
                </a:solidFill>
                <a:latin typeface="SassoonPrimaryType" pitchFamily="2" charset="0"/>
              </a:rPr>
              <a:t> – This is where the children can gather different resources together for research purposes from a variety of places, such as; </a:t>
            </a:r>
            <a:r>
              <a:rPr lang="en-US" sz="2000" dirty="0" err="1">
                <a:solidFill>
                  <a:srgbClr val="002060"/>
                </a:solidFill>
                <a:latin typeface="SassoonPrimaryType" pitchFamily="2" charset="0"/>
              </a:rPr>
              <a:t>Hwb</a:t>
            </a:r>
            <a:r>
              <a:rPr lang="en-US" sz="2000" dirty="0">
                <a:solidFill>
                  <a:srgbClr val="002060"/>
                </a:solidFill>
                <a:latin typeface="SassoonPrimaryType" pitchFamily="2" charset="0"/>
              </a:rPr>
              <a:t>, </a:t>
            </a:r>
            <a:r>
              <a:rPr lang="en-US" sz="2000" dirty="0" err="1">
                <a:solidFill>
                  <a:srgbClr val="002060"/>
                </a:solidFill>
                <a:latin typeface="SassoonPrimaryType" pitchFamily="2" charset="0"/>
              </a:rPr>
              <a:t>google</a:t>
            </a:r>
            <a:r>
              <a:rPr lang="en-US" sz="2000" dirty="0">
                <a:solidFill>
                  <a:srgbClr val="002060"/>
                </a:solidFill>
                <a:latin typeface="SassoonPrimaryType" pitchFamily="2" charset="0"/>
              </a:rPr>
              <a:t>, You tube, Britannica and external websites</a:t>
            </a:r>
            <a:r>
              <a:rPr lang="en-US" sz="2400" dirty="0">
                <a:solidFill>
                  <a:srgbClr val="002060"/>
                </a:solidFill>
                <a:latin typeface="SassoonPrimaryType" pitchFamily="2" charset="0"/>
              </a:rPr>
              <a:t>.</a:t>
            </a:r>
          </a:p>
        </p:txBody>
      </p:sp>
      <p:pic>
        <p:nvPicPr>
          <p:cNvPr id="4" name="Picture 3"/>
          <p:cNvPicPr>
            <a:picLocks noChangeAspect="1"/>
          </p:cNvPicPr>
          <p:nvPr/>
        </p:nvPicPr>
        <p:blipFill>
          <a:blip r:embed="rId5" cstate="print"/>
          <a:stretch>
            <a:fillRect/>
          </a:stretch>
        </p:blipFill>
        <p:spPr>
          <a:xfrm>
            <a:off x="8988007" y="4263350"/>
            <a:ext cx="1413293" cy="1057735"/>
          </a:xfrm>
          <a:prstGeom prst="rect">
            <a:avLst/>
          </a:prstGeom>
        </p:spPr>
      </p:pic>
      <p:pic>
        <p:nvPicPr>
          <p:cNvPr id="7" name="Picture 6"/>
          <p:cNvPicPr>
            <a:picLocks noChangeAspect="1"/>
          </p:cNvPicPr>
          <p:nvPr/>
        </p:nvPicPr>
        <p:blipFill>
          <a:blip r:embed="rId6" cstate="print"/>
          <a:srcRect l="74333" t="197" r="-10" b="85788"/>
          <a:stretch>
            <a:fillRect/>
          </a:stretch>
        </p:blipFill>
        <p:spPr>
          <a:xfrm>
            <a:off x="6860092" y="2609850"/>
            <a:ext cx="5052514" cy="1603616"/>
          </a:xfrm>
          <a:prstGeom prst="rect">
            <a:avLst/>
          </a:prstGeom>
        </p:spPr>
      </p:pic>
      <p:pic>
        <p:nvPicPr>
          <p:cNvPr id="10" name="Picture 9" descr="school logo">
            <a:extLst>
              <a:ext uri="{FF2B5EF4-FFF2-40B4-BE49-F238E27FC236}">
                <a16:creationId xmlns:a16="http://schemas.microsoft.com/office/drawing/2014/main" id="{0B0637DB-D5C5-474C-9C5A-2D17097EF204}"/>
              </a:ext>
            </a:extLst>
          </p:cNvPr>
          <p:cNvPicPr/>
          <p:nvPr/>
        </p:nvPicPr>
        <p:blipFill>
          <a:blip r:embed="rId7">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1928148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285750"/>
            <a:ext cx="9848850" cy="1066800"/>
          </a:xfrm>
        </p:spPr>
        <p:txBody>
          <a:bodyPr>
            <a:normAutofit/>
          </a:bodyPr>
          <a:lstStyle/>
          <a:p>
            <a:r>
              <a:rPr lang="en-US" b="1" dirty="0">
                <a:solidFill>
                  <a:srgbClr val="002060"/>
                </a:solidFill>
                <a:latin typeface="SassoonPrimaryType" pitchFamily="2" charset="0"/>
              </a:rPr>
              <a:t>What does your child use </a:t>
            </a:r>
            <a:r>
              <a:rPr lang="en-US" b="1" dirty="0" err="1">
                <a:solidFill>
                  <a:srgbClr val="002060"/>
                </a:solidFill>
                <a:latin typeface="SassoonPrimaryType" pitchFamily="2" charset="0"/>
              </a:rPr>
              <a:t>Hwb</a:t>
            </a:r>
            <a:r>
              <a:rPr lang="en-US" b="1" dirty="0">
                <a:solidFill>
                  <a:srgbClr val="002060"/>
                </a:solidFill>
                <a:latin typeface="SassoonPrimaryType" pitchFamily="2" charset="0"/>
              </a:rPr>
              <a:t> for in school?</a:t>
            </a:r>
          </a:p>
        </p:txBody>
      </p:sp>
      <p:sp>
        <p:nvSpPr>
          <p:cNvPr id="3" name="Content Placeholder 2"/>
          <p:cNvSpPr>
            <a:spLocks noGrp="1"/>
          </p:cNvSpPr>
          <p:nvPr>
            <p:ph sz="quarter" idx="1"/>
          </p:nvPr>
        </p:nvSpPr>
        <p:spPr>
          <a:xfrm>
            <a:off x="954490" y="1501254"/>
            <a:ext cx="10363200" cy="4572000"/>
          </a:xfrm>
        </p:spPr>
        <p:txBody>
          <a:bodyPr vert="horz" lIns="91440" tIns="45720" rIns="91440" bIns="45720" rtlCol="0" anchor="t">
            <a:normAutofit/>
          </a:bodyPr>
          <a:lstStyle/>
          <a:p>
            <a:r>
              <a:rPr lang="en-US" dirty="0">
                <a:solidFill>
                  <a:srgbClr val="002060"/>
                </a:solidFill>
                <a:latin typeface="SassoonPrimaryType" pitchFamily="2" charset="0"/>
              </a:rPr>
              <a:t>Research.</a:t>
            </a:r>
          </a:p>
          <a:p>
            <a:r>
              <a:rPr lang="en-US" dirty="0">
                <a:solidFill>
                  <a:srgbClr val="002060"/>
                </a:solidFill>
                <a:latin typeface="SassoonPrimaryType" pitchFamily="2" charset="0"/>
              </a:rPr>
              <a:t>Use the Microsoft Office packages to produce and </a:t>
            </a:r>
          </a:p>
          <a:p>
            <a:pPr>
              <a:buNone/>
            </a:pPr>
            <a:r>
              <a:rPr lang="en-US" dirty="0">
                <a:solidFill>
                  <a:srgbClr val="002060"/>
                </a:solidFill>
                <a:latin typeface="SassoonPrimaryType" pitchFamily="2" charset="0"/>
              </a:rPr>
              <a:t>   present a variety of different media.</a:t>
            </a:r>
          </a:p>
          <a:p>
            <a:r>
              <a:rPr lang="en-US" dirty="0">
                <a:solidFill>
                  <a:srgbClr val="002060"/>
                </a:solidFill>
                <a:latin typeface="SassoonPrimaryType" pitchFamily="2" charset="0"/>
              </a:rPr>
              <a:t>Collaborate on documents with their peers.</a:t>
            </a:r>
          </a:p>
          <a:p>
            <a:r>
              <a:rPr lang="en-US" dirty="0">
                <a:solidFill>
                  <a:srgbClr val="002060"/>
                </a:solidFill>
                <a:latin typeface="SassoonPrimaryType" pitchFamily="2" charset="0"/>
              </a:rPr>
              <a:t>Coding – create a set of instructions to create designs or </a:t>
            </a:r>
          </a:p>
          <a:p>
            <a:pPr>
              <a:buNone/>
            </a:pPr>
            <a:r>
              <a:rPr lang="en-US" dirty="0">
                <a:solidFill>
                  <a:srgbClr val="002060"/>
                </a:solidFill>
                <a:latin typeface="SassoonPrimaryType" pitchFamily="2" charset="0"/>
              </a:rPr>
              <a:t>   solve problems.</a:t>
            </a:r>
          </a:p>
          <a:p>
            <a:r>
              <a:rPr lang="en-US" dirty="0">
                <a:solidFill>
                  <a:srgbClr val="002060"/>
                </a:solidFill>
                <a:latin typeface="SassoonPrimaryType" pitchFamily="2" charset="0"/>
              </a:rPr>
              <a:t>A storage device for all of their documents produced on </a:t>
            </a:r>
          </a:p>
          <a:p>
            <a:pPr>
              <a:buNone/>
            </a:pPr>
            <a:r>
              <a:rPr lang="en-US" dirty="0">
                <a:solidFill>
                  <a:srgbClr val="002060"/>
                </a:solidFill>
                <a:latin typeface="SassoonPrimaryType" pitchFamily="2" charset="0"/>
              </a:rPr>
              <a:t>   </a:t>
            </a:r>
            <a:r>
              <a:rPr lang="en-US" dirty="0" err="1">
                <a:solidFill>
                  <a:srgbClr val="002060"/>
                </a:solidFill>
                <a:latin typeface="SassoonPrimaryType" pitchFamily="2" charset="0"/>
              </a:rPr>
              <a:t>Hwb</a:t>
            </a:r>
            <a:r>
              <a:rPr lang="en-US" dirty="0">
                <a:solidFill>
                  <a:srgbClr val="002060"/>
                </a:solidFill>
                <a:latin typeface="SassoonPrimaryType" pitchFamily="2" charset="0"/>
              </a:rPr>
              <a:t> and </a:t>
            </a:r>
            <a:r>
              <a:rPr lang="en-US" dirty="0" err="1">
                <a:solidFill>
                  <a:srgbClr val="002060"/>
                </a:solidFill>
                <a:latin typeface="SassoonPrimaryType" pitchFamily="2" charset="0"/>
              </a:rPr>
              <a:t>i</a:t>
            </a:r>
            <a:r>
              <a:rPr lang="en-US" dirty="0">
                <a:solidFill>
                  <a:srgbClr val="002060"/>
                </a:solidFill>
                <a:latin typeface="SassoonPrimaryType" pitchFamily="2" charset="0"/>
              </a:rPr>
              <a:t> pad APPs. E.g. </a:t>
            </a:r>
            <a:r>
              <a:rPr lang="en-US" dirty="0" err="1">
                <a:solidFill>
                  <a:srgbClr val="002060"/>
                </a:solidFill>
                <a:latin typeface="SassoonPrimaryType" pitchFamily="2" charset="0"/>
              </a:rPr>
              <a:t>Picollage</a:t>
            </a:r>
            <a:r>
              <a:rPr lang="en-US" dirty="0">
                <a:solidFill>
                  <a:srgbClr val="002060"/>
                </a:solidFill>
                <a:latin typeface="SassoonPrimaryType" pitchFamily="2" charset="0"/>
              </a:rPr>
              <a:t>, book creator etc.</a:t>
            </a:r>
          </a:p>
          <a:p>
            <a:endParaRPr lang="en-US" dirty="0">
              <a:solidFill>
                <a:srgbClr val="FFFFFF"/>
              </a:solidFill>
            </a:endParaRPr>
          </a:p>
        </p:txBody>
      </p:sp>
      <p:pic>
        <p:nvPicPr>
          <p:cNvPr id="20483" name="Picture 3"/>
          <p:cNvPicPr>
            <a:picLocks noChangeAspect="1" noChangeArrowheads="1"/>
          </p:cNvPicPr>
          <p:nvPr/>
        </p:nvPicPr>
        <p:blipFill>
          <a:blip r:embed="rId3" cstate="print"/>
          <a:srcRect/>
          <a:stretch>
            <a:fillRect/>
          </a:stretch>
        </p:blipFill>
        <p:spPr bwMode="auto">
          <a:xfrm>
            <a:off x="9557811" y="2995448"/>
            <a:ext cx="2092906" cy="2868056"/>
          </a:xfrm>
          <a:prstGeom prst="rect">
            <a:avLst/>
          </a:prstGeom>
          <a:noFill/>
          <a:ln w="9525">
            <a:noFill/>
            <a:miter lim="800000"/>
            <a:headEnd/>
            <a:tailEnd/>
          </a:ln>
        </p:spPr>
      </p:pic>
      <p:pic>
        <p:nvPicPr>
          <p:cNvPr id="6" name="Picture 5" descr="school logo">
            <a:extLst>
              <a:ext uri="{FF2B5EF4-FFF2-40B4-BE49-F238E27FC236}">
                <a16:creationId xmlns:a16="http://schemas.microsoft.com/office/drawing/2014/main" id="{FC5028FD-63B0-4DE1-B630-AC856ACFAF5B}"/>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3995844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996" y="396821"/>
            <a:ext cx="10382250" cy="1143000"/>
          </a:xfrm>
        </p:spPr>
        <p:txBody>
          <a:bodyPr>
            <a:normAutofit/>
          </a:bodyPr>
          <a:lstStyle/>
          <a:p>
            <a:r>
              <a:rPr lang="en-US" b="1" dirty="0">
                <a:solidFill>
                  <a:srgbClr val="002060"/>
                </a:solidFill>
                <a:latin typeface="SassoonPrimaryType" pitchFamily="2" charset="0"/>
              </a:rPr>
              <a:t>What will your child be using </a:t>
            </a:r>
            <a:r>
              <a:rPr lang="en-US" b="1" dirty="0" err="1">
                <a:solidFill>
                  <a:srgbClr val="002060"/>
                </a:solidFill>
                <a:latin typeface="SassoonPrimaryType" pitchFamily="2" charset="0"/>
              </a:rPr>
              <a:t>Hwb</a:t>
            </a:r>
            <a:r>
              <a:rPr lang="en-US" b="1" dirty="0">
                <a:solidFill>
                  <a:srgbClr val="002060"/>
                </a:solidFill>
                <a:latin typeface="SassoonPrimaryType" pitchFamily="2" charset="0"/>
              </a:rPr>
              <a:t> for at home?</a:t>
            </a:r>
          </a:p>
        </p:txBody>
      </p:sp>
      <p:sp>
        <p:nvSpPr>
          <p:cNvPr id="3" name="Content Placeholder 2"/>
          <p:cNvSpPr>
            <a:spLocks noGrp="1"/>
          </p:cNvSpPr>
          <p:nvPr>
            <p:ph sz="quarter" idx="1"/>
          </p:nvPr>
        </p:nvSpPr>
        <p:spPr>
          <a:xfrm>
            <a:off x="990600" y="1905000"/>
            <a:ext cx="10363200" cy="4572000"/>
          </a:xfrm>
        </p:spPr>
        <p:txBody>
          <a:bodyPr vert="horz" lIns="91440" tIns="45720" rIns="91440" bIns="45720" rtlCol="0" anchor="t">
            <a:normAutofit/>
          </a:bodyPr>
          <a:lstStyle/>
          <a:p>
            <a:pPr algn="ctr">
              <a:buNone/>
            </a:pPr>
            <a:r>
              <a:rPr lang="en-US" sz="3200" b="1" dirty="0">
                <a:solidFill>
                  <a:srgbClr val="002060"/>
                </a:solidFill>
                <a:latin typeface="SassoonPrimaryType" pitchFamily="2" charset="0"/>
              </a:rPr>
              <a:t>Educational purposes</a:t>
            </a:r>
            <a:endParaRPr lang="en-US" sz="3200" dirty="0">
              <a:solidFill>
                <a:srgbClr val="002060"/>
              </a:solidFill>
              <a:latin typeface="SassoonPrimaryType" pitchFamily="2" charset="0"/>
            </a:endParaRPr>
          </a:p>
          <a:p>
            <a:pPr>
              <a:buNone/>
            </a:pPr>
            <a:r>
              <a:rPr lang="en-US" sz="3200" dirty="0">
                <a:solidFill>
                  <a:srgbClr val="002060"/>
                </a:solidFill>
                <a:latin typeface="SassoonPrimaryType" pitchFamily="2" charset="0"/>
              </a:rPr>
              <a:t>This might include:</a:t>
            </a:r>
          </a:p>
          <a:p>
            <a:r>
              <a:rPr lang="en-US" sz="3200" b="1" dirty="0">
                <a:solidFill>
                  <a:srgbClr val="002060"/>
                </a:solidFill>
                <a:latin typeface="SassoonPrimaryType" pitchFamily="2" charset="0"/>
              </a:rPr>
              <a:t>Homework,</a:t>
            </a:r>
            <a:r>
              <a:rPr lang="en-US" sz="3200" dirty="0">
                <a:solidFill>
                  <a:srgbClr val="002060"/>
                </a:solidFill>
                <a:latin typeface="SassoonPrimaryType" pitchFamily="2" charset="0"/>
              </a:rPr>
              <a:t> as directed by their teacher.</a:t>
            </a:r>
          </a:p>
          <a:p>
            <a:r>
              <a:rPr lang="en-US" sz="3200" b="1" dirty="0">
                <a:solidFill>
                  <a:srgbClr val="002060"/>
                </a:solidFill>
                <a:latin typeface="SassoonPrimaryType" pitchFamily="2" charset="0"/>
              </a:rPr>
              <a:t>Research.</a:t>
            </a:r>
          </a:p>
          <a:p>
            <a:r>
              <a:rPr lang="en-US" sz="3200" dirty="0">
                <a:solidFill>
                  <a:srgbClr val="002060"/>
                </a:solidFill>
                <a:latin typeface="SassoonPrimaryType" pitchFamily="2" charset="0"/>
              </a:rPr>
              <a:t>As </a:t>
            </a:r>
            <a:r>
              <a:rPr lang="en-US" sz="3200" b="1" dirty="0">
                <a:solidFill>
                  <a:srgbClr val="002060"/>
                </a:solidFill>
                <a:latin typeface="SassoonPrimaryType" pitchFamily="2" charset="0"/>
              </a:rPr>
              <a:t>a storage device</a:t>
            </a:r>
            <a:r>
              <a:rPr lang="en-US" sz="3200" dirty="0">
                <a:solidFill>
                  <a:srgbClr val="002060"/>
                </a:solidFill>
                <a:latin typeface="SassoonPrimaryType" pitchFamily="2" charset="0"/>
              </a:rPr>
              <a:t> for school work.</a:t>
            </a:r>
          </a:p>
          <a:p>
            <a:r>
              <a:rPr lang="en-US" sz="3200" b="1" dirty="0">
                <a:solidFill>
                  <a:srgbClr val="002060"/>
                </a:solidFill>
                <a:latin typeface="SassoonPrimaryType" pitchFamily="2" charset="0"/>
              </a:rPr>
              <a:t>Email.</a:t>
            </a:r>
          </a:p>
          <a:p>
            <a:r>
              <a:rPr lang="en-US" sz="3200" dirty="0">
                <a:solidFill>
                  <a:srgbClr val="002060"/>
                </a:solidFill>
                <a:latin typeface="SassoonPrimaryType" pitchFamily="2" charset="0"/>
              </a:rPr>
              <a:t>Practice their </a:t>
            </a:r>
            <a:r>
              <a:rPr lang="en-US" sz="3200" b="1" dirty="0">
                <a:solidFill>
                  <a:srgbClr val="002060"/>
                </a:solidFill>
                <a:latin typeface="SassoonPrimaryType" pitchFamily="2" charset="0"/>
              </a:rPr>
              <a:t>coding</a:t>
            </a:r>
            <a:r>
              <a:rPr lang="en-US" sz="3200" dirty="0">
                <a:solidFill>
                  <a:srgbClr val="002060"/>
                </a:solidFill>
                <a:latin typeface="SassoonPrimaryType" pitchFamily="2" charset="0"/>
              </a:rPr>
              <a:t> skills </a:t>
            </a:r>
            <a:r>
              <a:rPr lang="en-US" sz="3200" dirty="0">
                <a:solidFill>
                  <a:srgbClr val="FFFFFF"/>
                </a:solidFill>
                <a:latin typeface="Calibri"/>
              </a:rPr>
              <a:t>on </a:t>
            </a:r>
            <a:r>
              <a:rPr lang="en-US" dirty="0">
                <a:solidFill>
                  <a:srgbClr val="FFFFFF"/>
                </a:solidFill>
                <a:latin typeface="Calibri"/>
              </a:rPr>
              <a:t>j2e and have fun!</a:t>
            </a:r>
          </a:p>
        </p:txBody>
      </p:sp>
      <p:pic>
        <p:nvPicPr>
          <p:cNvPr id="6" name="Picture 5" descr="school logo">
            <a:extLst>
              <a:ext uri="{FF2B5EF4-FFF2-40B4-BE49-F238E27FC236}">
                <a16:creationId xmlns:a16="http://schemas.microsoft.com/office/drawing/2014/main" id="{35DE37DF-E599-4E0E-8549-1FAB51737396}"/>
              </a:ext>
            </a:extLst>
          </p:cNvPr>
          <p:cNvPicPr/>
          <p:nvPr/>
        </p:nvPicPr>
        <p:blipFill>
          <a:blip r:embed="rId3">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3672382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4345" y="258872"/>
            <a:ext cx="10363200" cy="1143000"/>
          </a:xfrm>
        </p:spPr>
        <p:txBody>
          <a:bodyPr/>
          <a:lstStyle/>
          <a:p>
            <a:r>
              <a:rPr lang="en-GB" b="1" dirty="0">
                <a:solidFill>
                  <a:srgbClr val="002060"/>
                </a:solidFill>
                <a:latin typeface="SassoonPrimaryType"/>
              </a:rPr>
              <a:t>What does my child need to remember?</a:t>
            </a:r>
          </a:p>
        </p:txBody>
      </p:sp>
      <p:sp>
        <p:nvSpPr>
          <p:cNvPr id="3" name="Content Placeholder 2"/>
          <p:cNvSpPr>
            <a:spLocks noGrp="1"/>
          </p:cNvSpPr>
          <p:nvPr>
            <p:ph sz="quarter" idx="1"/>
          </p:nvPr>
        </p:nvSpPr>
        <p:spPr>
          <a:xfrm>
            <a:off x="651641" y="1495096"/>
            <a:ext cx="10363200" cy="4572000"/>
          </a:xfrm>
        </p:spPr>
        <p:txBody>
          <a:bodyPr/>
          <a:lstStyle/>
          <a:p>
            <a:r>
              <a:rPr lang="en-GB" dirty="0">
                <a:solidFill>
                  <a:srgbClr val="002060"/>
                </a:solidFill>
                <a:latin typeface="SassoonPrimaryInfant"/>
              </a:rPr>
              <a:t>To always </a:t>
            </a:r>
            <a:r>
              <a:rPr lang="en-GB" dirty="0">
                <a:solidFill>
                  <a:srgbClr val="002060"/>
                </a:solidFill>
                <a:latin typeface="SassoonPrimaryType"/>
              </a:rPr>
              <a:t>adhere to our online rules </a:t>
            </a:r>
          </a:p>
          <a:p>
            <a:r>
              <a:rPr lang="en-GB" dirty="0">
                <a:solidFill>
                  <a:srgbClr val="002060"/>
                </a:solidFill>
                <a:latin typeface="SassoonPrimaryType"/>
              </a:rPr>
              <a:t>Follow the SMART message:</a:t>
            </a:r>
          </a:p>
        </p:txBody>
      </p:sp>
      <p:pic>
        <p:nvPicPr>
          <p:cNvPr id="1026" name="Picture 2" descr="Image result for smart online safety poster"/>
          <p:cNvPicPr>
            <a:picLocks noChangeAspect="1" noChangeArrowheads="1"/>
          </p:cNvPicPr>
          <p:nvPr/>
        </p:nvPicPr>
        <p:blipFill>
          <a:blip r:embed="rId2" cstate="print"/>
          <a:srcRect/>
          <a:stretch>
            <a:fillRect/>
          </a:stretch>
        </p:blipFill>
        <p:spPr bwMode="auto">
          <a:xfrm>
            <a:off x="3466333" y="2774730"/>
            <a:ext cx="5282534" cy="3736428"/>
          </a:xfrm>
          <a:prstGeom prst="rect">
            <a:avLst/>
          </a:prstGeom>
          <a:noFill/>
        </p:spPr>
      </p:pic>
      <p:pic>
        <p:nvPicPr>
          <p:cNvPr id="6" name="Picture 5" descr="school logo">
            <a:extLst>
              <a:ext uri="{FF2B5EF4-FFF2-40B4-BE49-F238E27FC236}">
                <a16:creationId xmlns:a16="http://schemas.microsoft.com/office/drawing/2014/main" id="{B76442C7-E032-4375-8173-8A8F67A4F5E1}"/>
              </a:ext>
            </a:extLst>
          </p:cNvPr>
          <p:cNvPicPr/>
          <p:nvPr/>
        </p:nvPicPr>
        <p:blipFill>
          <a:blip r:embed="rId3">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25" y="330200"/>
            <a:ext cx="10515600" cy="1325563"/>
          </a:xfrm>
        </p:spPr>
        <p:txBody>
          <a:bodyPr>
            <a:normAutofit fontScale="90000"/>
          </a:bodyPr>
          <a:lstStyle/>
          <a:p>
            <a:r>
              <a:rPr lang="en-US" b="1" dirty="0">
                <a:solidFill>
                  <a:srgbClr val="002060"/>
                </a:solidFill>
                <a:latin typeface="SassoonPrimaryType" pitchFamily="2" charset="0"/>
              </a:rPr>
              <a:t>What do you do if you have problems with</a:t>
            </a:r>
            <a:br>
              <a:rPr lang="en-US" b="1" dirty="0">
                <a:solidFill>
                  <a:srgbClr val="002060"/>
                </a:solidFill>
                <a:latin typeface="SassoonPrimaryType" pitchFamily="2" charset="0"/>
              </a:rPr>
            </a:br>
            <a:r>
              <a:rPr lang="en-US" b="1" dirty="0" err="1">
                <a:solidFill>
                  <a:srgbClr val="002060"/>
                </a:solidFill>
                <a:latin typeface="SassoonPrimaryType" pitchFamily="2" charset="0"/>
              </a:rPr>
              <a:t>Hwb</a:t>
            </a:r>
            <a:r>
              <a:rPr lang="en-US" b="1" dirty="0">
                <a:solidFill>
                  <a:srgbClr val="002060"/>
                </a:solidFill>
                <a:latin typeface="SassoonPrimaryType" pitchFamily="2" charset="0"/>
              </a:rPr>
              <a:t> at home?</a:t>
            </a:r>
          </a:p>
        </p:txBody>
      </p:sp>
      <p:sp>
        <p:nvSpPr>
          <p:cNvPr id="3" name="Content Placeholder 2"/>
          <p:cNvSpPr>
            <a:spLocks noGrp="1"/>
          </p:cNvSpPr>
          <p:nvPr>
            <p:ph sz="quarter" idx="1"/>
          </p:nvPr>
        </p:nvSpPr>
        <p:spPr>
          <a:xfrm>
            <a:off x="1219200" y="1828800"/>
            <a:ext cx="10363200" cy="4191000"/>
          </a:xfrm>
        </p:spPr>
        <p:txBody>
          <a:bodyPr vert="horz" lIns="91440" tIns="45720" rIns="91440" bIns="45720" rtlCol="0" anchor="t">
            <a:normAutofit lnSpcReduction="10000"/>
          </a:bodyPr>
          <a:lstStyle/>
          <a:p>
            <a:pPr marL="0" indent="0">
              <a:buNone/>
            </a:pPr>
            <a:r>
              <a:rPr lang="en-US" sz="3600" dirty="0">
                <a:solidFill>
                  <a:srgbClr val="002060"/>
                </a:solidFill>
                <a:latin typeface="SassoonPrimaryType" pitchFamily="2" charset="0"/>
              </a:rPr>
              <a:t>If you have any problems, you can:</a:t>
            </a:r>
          </a:p>
          <a:p>
            <a:r>
              <a:rPr lang="en-US" sz="3600" dirty="0">
                <a:solidFill>
                  <a:srgbClr val="002060"/>
                </a:solidFill>
                <a:latin typeface="SassoonPrimaryType" pitchFamily="2" charset="0"/>
              </a:rPr>
              <a:t>Talk to your child's class teacher, who will liaise with me.</a:t>
            </a:r>
          </a:p>
          <a:p>
            <a:pPr marL="0" indent="0" algn="ctr">
              <a:buNone/>
            </a:pPr>
            <a:r>
              <a:rPr lang="en-US" sz="3600" b="1" dirty="0">
                <a:solidFill>
                  <a:srgbClr val="002060"/>
                </a:solidFill>
                <a:latin typeface="SassoonPrimaryType" pitchFamily="2" charset="0"/>
              </a:rPr>
              <a:t>We will strive to support you as best as we can!</a:t>
            </a:r>
          </a:p>
          <a:p>
            <a:pPr marL="0" indent="0" algn="ctr">
              <a:buNone/>
            </a:pPr>
            <a:endParaRPr lang="en-US" sz="3600" b="1" dirty="0">
              <a:solidFill>
                <a:srgbClr val="002060"/>
              </a:solidFill>
              <a:latin typeface="SassoonPrimaryType" pitchFamily="2" charset="0"/>
            </a:endParaRPr>
          </a:p>
          <a:p>
            <a:pPr marL="0" indent="0"/>
            <a:r>
              <a:rPr lang="en-US" sz="3600" dirty="0">
                <a:solidFill>
                  <a:srgbClr val="002060"/>
                </a:solidFill>
                <a:latin typeface="SassoonPrimaryType" pitchFamily="2" charset="0"/>
              </a:rPr>
              <a:t> I will also attach this PowerPoint on the </a:t>
            </a:r>
            <a:r>
              <a:rPr lang="en-US" sz="3600" dirty="0" err="1">
                <a:solidFill>
                  <a:srgbClr val="002060"/>
                </a:solidFill>
                <a:latin typeface="SassoonPrimaryType" pitchFamily="2" charset="0"/>
              </a:rPr>
              <a:t>Hwb</a:t>
            </a:r>
            <a:r>
              <a:rPr lang="en-US" sz="3600" dirty="0">
                <a:solidFill>
                  <a:srgbClr val="002060"/>
                </a:solidFill>
                <a:latin typeface="SassoonPrimaryType" pitchFamily="2" charset="0"/>
              </a:rPr>
              <a:t> page on our school website, for you to make reference to.</a:t>
            </a:r>
          </a:p>
          <a:p>
            <a:pPr marL="0" indent="0">
              <a:buNone/>
            </a:pPr>
            <a:endParaRPr lang="en-US" dirty="0">
              <a:solidFill>
                <a:srgbClr val="FFFFFF"/>
              </a:solidFill>
            </a:endParaRPr>
          </a:p>
          <a:p>
            <a:pPr marL="0" indent="0">
              <a:buNone/>
            </a:pPr>
            <a:endParaRPr lang="en-US" dirty="0">
              <a:solidFill>
                <a:srgbClr val="FFFFFF"/>
              </a:solidFill>
            </a:endParaRPr>
          </a:p>
          <a:p>
            <a:endParaRPr lang="en-US" dirty="0">
              <a:solidFill>
                <a:srgbClr val="FFFFFF"/>
              </a:solidFill>
            </a:endParaRPr>
          </a:p>
        </p:txBody>
      </p:sp>
      <p:pic>
        <p:nvPicPr>
          <p:cNvPr id="6" name="Picture 5" descr="school logo">
            <a:extLst>
              <a:ext uri="{FF2B5EF4-FFF2-40B4-BE49-F238E27FC236}">
                <a16:creationId xmlns:a16="http://schemas.microsoft.com/office/drawing/2014/main" id="{DA287A07-A21D-42BD-B112-CE1F69AA14AB}"/>
              </a:ext>
            </a:extLst>
          </p:cNvPr>
          <p:cNvPicPr/>
          <p:nvPr/>
        </p:nvPicPr>
        <p:blipFill>
          <a:blip r:embed="rId3">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874742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04905" y="3128631"/>
            <a:ext cx="5615811" cy="1446550"/>
          </a:xfrm>
          <a:prstGeom prst="rect">
            <a:avLst/>
          </a:prstGeom>
          <a:solidFill>
            <a:srgbClr val="002060"/>
          </a:solidFill>
        </p:spPr>
        <p:txBody>
          <a:bodyPr wrap="square" rtlCol="0" anchor="t">
            <a:spAutoFit/>
          </a:bodyPr>
          <a:lstStyle/>
          <a:p>
            <a:pPr algn="ctr"/>
            <a:r>
              <a:rPr lang="en-US" sz="2800" b="1" dirty="0">
                <a:solidFill>
                  <a:srgbClr val="FFFFFF"/>
                </a:solidFill>
                <a:latin typeface="SassoonPrimaryType" pitchFamily="2" charset="0"/>
              </a:rPr>
              <a:t>Thank you for taking the time to come </a:t>
            </a:r>
            <a:r>
              <a:rPr lang="en-US" sz="2800" dirty="0">
                <a:latin typeface="SassoonPrimaryType" pitchFamily="2" charset="0"/>
              </a:rPr>
              <a:t> </a:t>
            </a:r>
            <a:r>
              <a:rPr lang="en-US" sz="2800" b="1" dirty="0">
                <a:solidFill>
                  <a:srgbClr val="FFFFFF"/>
                </a:solidFill>
                <a:latin typeface="SassoonPrimaryType" pitchFamily="2" charset="0"/>
              </a:rPr>
              <a:t>today.  We appreciate your continued </a:t>
            </a:r>
            <a:r>
              <a:rPr lang="en-US" sz="2800" dirty="0">
                <a:latin typeface="SassoonPrimaryType" pitchFamily="2" charset="0"/>
              </a:rPr>
              <a:t> </a:t>
            </a:r>
            <a:r>
              <a:rPr lang="en-US" sz="2800" b="1" dirty="0">
                <a:solidFill>
                  <a:srgbClr val="FFFFFF"/>
                </a:solidFill>
                <a:latin typeface="SassoonPrimaryType" pitchFamily="2" charset="0"/>
              </a:rPr>
              <a:t>support!</a:t>
            </a:r>
            <a:r>
              <a:rPr lang="en-US" sz="3200" b="1" dirty="0">
                <a:solidFill>
                  <a:srgbClr val="FFFFFF"/>
                </a:solidFill>
                <a:latin typeface="SassoonPrimaryType" pitchFamily="2" charset="0"/>
              </a:rPr>
              <a:t> </a:t>
            </a:r>
          </a:p>
        </p:txBody>
      </p:sp>
      <p:sp>
        <p:nvSpPr>
          <p:cNvPr id="7" name="TextBox 6"/>
          <p:cNvSpPr txBox="1"/>
          <p:nvPr/>
        </p:nvSpPr>
        <p:spPr>
          <a:xfrm>
            <a:off x="1308537" y="220717"/>
            <a:ext cx="9080938" cy="2062103"/>
          </a:xfrm>
          <a:prstGeom prst="rect">
            <a:avLst/>
          </a:prstGeom>
          <a:noFill/>
        </p:spPr>
        <p:txBody>
          <a:bodyPr wrap="square" rtlCol="0">
            <a:spAutoFit/>
          </a:bodyPr>
          <a:lstStyle/>
          <a:p>
            <a:pPr algn="ctr"/>
            <a:r>
              <a:rPr lang="en-US" sz="2800" dirty="0">
                <a:solidFill>
                  <a:srgbClr val="002060"/>
                </a:solidFill>
                <a:latin typeface="SassoonPrimaryType" pitchFamily="2" charset="0"/>
              </a:rPr>
              <a:t>Please take the time to have a look at the </a:t>
            </a:r>
            <a:r>
              <a:rPr lang="en-US" sz="2800" dirty="0" err="1">
                <a:solidFill>
                  <a:srgbClr val="002060"/>
                </a:solidFill>
                <a:latin typeface="SassoonPrimaryType" pitchFamily="2" charset="0"/>
              </a:rPr>
              <a:t>ipads</a:t>
            </a:r>
            <a:r>
              <a:rPr lang="en-US" sz="2800" dirty="0">
                <a:solidFill>
                  <a:srgbClr val="002060"/>
                </a:solidFill>
                <a:latin typeface="SassoonPrimaryType" pitchFamily="2" charset="0"/>
              </a:rPr>
              <a:t> and laptops and have a look at what is available to your child.</a:t>
            </a:r>
          </a:p>
          <a:p>
            <a:endParaRPr lang="en-US" sz="2400" dirty="0">
              <a:solidFill>
                <a:srgbClr val="002060"/>
              </a:solidFill>
              <a:latin typeface="SassoonPrimaryType" pitchFamily="2" charset="0"/>
            </a:endParaRPr>
          </a:p>
          <a:p>
            <a:endParaRPr lang="en-US" sz="2400" dirty="0">
              <a:solidFill>
                <a:srgbClr val="002060"/>
              </a:solidFill>
              <a:latin typeface="SassoonPrimaryType" pitchFamily="2" charset="0"/>
            </a:endParaRPr>
          </a:p>
          <a:p>
            <a:endParaRPr lang="en-US" sz="2400" dirty="0">
              <a:solidFill>
                <a:srgbClr val="002060"/>
              </a:solidFill>
              <a:latin typeface="SassoonPrimaryType" pitchFamily="2" charset="0"/>
            </a:endParaRPr>
          </a:p>
        </p:txBody>
      </p:sp>
      <p:pic>
        <p:nvPicPr>
          <p:cNvPr id="1028" name="Picture 4" descr="Related image"/>
          <p:cNvPicPr>
            <a:picLocks noChangeAspect="1" noChangeArrowheads="1"/>
          </p:cNvPicPr>
          <p:nvPr/>
        </p:nvPicPr>
        <p:blipFill>
          <a:blip r:embed="rId3" cstate="print"/>
          <a:srcRect/>
          <a:stretch>
            <a:fillRect/>
          </a:stretch>
        </p:blipFill>
        <p:spPr bwMode="auto">
          <a:xfrm>
            <a:off x="4633382" y="1655401"/>
            <a:ext cx="2431248" cy="1254838"/>
          </a:xfrm>
          <a:prstGeom prst="rect">
            <a:avLst/>
          </a:prstGeom>
          <a:noFill/>
        </p:spPr>
      </p:pic>
      <p:pic>
        <p:nvPicPr>
          <p:cNvPr id="8" name="Picture 7" descr="school logo">
            <a:extLst>
              <a:ext uri="{FF2B5EF4-FFF2-40B4-BE49-F238E27FC236}">
                <a16:creationId xmlns:a16="http://schemas.microsoft.com/office/drawing/2014/main" id="{E93423C6-C6DA-43D8-B97C-697DED8A698B}"/>
              </a:ext>
            </a:extLst>
          </p:cNvPr>
          <p:cNvPicPr/>
          <p:nvPr/>
        </p:nvPicPr>
        <p:blipFill>
          <a:blip r:embed="rId4">
            <a:extLst>
              <a:ext uri="{28A0092B-C50C-407E-A947-70E740481C1C}">
                <a14:useLocalDpi xmlns:a14="http://schemas.microsoft.com/office/drawing/2010/main" val="0"/>
              </a:ext>
            </a:extLst>
          </a:blip>
          <a:srcRect r="5598"/>
          <a:stretch>
            <a:fillRect/>
          </a:stretch>
        </p:blipFill>
        <p:spPr bwMode="auto">
          <a:xfrm>
            <a:off x="10551160" y="76051"/>
            <a:ext cx="1402715" cy="1396365"/>
          </a:xfrm>
          <a:prstGeom prst="rect">
            <a:avLst/>
          </a:prstGeom>
          <a:noFill/>
        </p:spPr>
      </p:pic>
    </p:spTree>
    <p:extLst>
      <p:ext uri="{BB962C8B-B14F-4D97-AF65-F5344CB8AC3E}">
        <p14:creationId xmlns:p14="http://schemas.microsoft.com/office/powerpoint/2010/main" val="378156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95495"/>
            <a:ext cx="10515600" cy="1325563"/>
          </a:xfrm>
        </p:spPr>
        <p:txBody>
          <a:bodyPr>
            <a:normAutofit fontScale="90000"/>
          </a:bodyPr>
          <a:lstStyle/>
          <a:p>
            <a:pPr algn="ctr"/>
            <a:r>
              <a:rPr lang="en-GB" dirty="0">
                <a:solidFill>
                  <a:srgbClr val="002060"/>
                </a:solidFill>
                <a:latin typeface="SassoonPrimaryType" pitchFamily="2" charset="0"/>
              </a:rPr>
              <a:t>Help us to prepare </a:t>
            </a:r>
            <a:r>
              <a:rPr lang="en-GB" b="1" dirty="0">
                <a:solidFill>
                  <a:srgbClr val="002060"/>
                </a:solidFill>
                <a:latin typeface="SassoonPrimaryType" pitchFamily="2" charset="0"/>
              </a:rPr>
              <a:t>your child </a:t>
            </a:r>
            <a:r>
              <a:rPr lang="en-GB" dirty="0">
                <a:solidFill>
                  <a:srgbClr val="002060"/>
                </a:solidFill>
                <a:latin typeface="SassoonPrimaryType" pitchFamily="2" charset="0"/>
              </a:rPr>
              <a:t>as critical and logical thinkers</a:t>
            </a:r>
            <a:r>
              <a:rPr lang="en-GB" b="1" dirty="0">
                <a:solidFill>
                  <a:srgbClr val="002060"/>
                </a:solidFill>
                <a:latin typeface="SassoonPrimaryType" pitchFamily="2" charset="0"/>
              </a:rPr>
              <a:t> </a:t>
            </a:r>
            <a:r>
              <a:rPr lang="en-GB" dirty="0">
                <a:solidFill>
                  <a:srgbClr val="002060"/>
                </a:solidFill>
                <a:latin typeface="SassoonPrimaryType" pitchFamily="2" charset="0"/>
              </a:rPr>
              <a:t>for a ‘Digital World!’</a:t>
            </a:r>
            <a:br>
              <a:rPr lang="en-GB" dirty="0">
                <a:solidFill>
                  <a:srgbClr val="002060"/>
                </a:solidFill>
                <a:latin typeface="SassoonPrimaryType" pitchFamily="2" charset="0"/>
              </a:rPr>
            </a:br>
            <a:endParaRPr lang="en-GB" dirty="0">
              <a:solidFill>
                <a:srgbClr val="002060"/>
              </a:solidFill>
              <a:latin typeface="SassoonPrimaryType" pitchFamily="2" charset="0"/>
            </a:endParaRPr>
          </a:p>
        </p:txBody>
      </p:sp>
      <p:sp>
        <p:nvSpPr>
          <p:cNvPr id="3" name="Content Placeholder 2"/>
          <p:cNvSpPr>
            <a:spLocks noGrp="1"/>
          </p:cNvSpPr>
          <p:nvPr>
            <p:ph sz="quarter" idx="1"/>
          </p:nvPr>
        </p:nvSpPr>
        <p:spPr/>
        <p:txBody>
          <a:bodyPr/>
          <a:lstStyle/>
          <a:p>
            <a:pPr marL="0" indent="0" algn="ctr">
              <a:buNone/>
            </a:pPr>
            <a:endParaRPr lang="en-GB">
              <a:solidFill>
                <a:schemeClr val="bg1"/>
              </a:solidFill>
            </a:endParaRPr>
          </a:p>
        </p:txBody>
      </p:sp>
      <p:pic>
        <p:nvPicPr>
          <p:cNvPr id="4" name="Picture 2" descr="Image result for ic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55518" y="1923858"/>
            <a:ext cx="9344025" cy="4438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68352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772</TotalTime>
  <Words>899</Words>
  <Application>Microsoft Office PowerPoint</Application>
  <PresentationFormat>Widescreen</PresentationFormat>
  <Paragraphs>111</Paragraphs>
  <Slides>20</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Arial</vt:lpstr>
      <vt:lpstr>Calibri</vt:lpstr>
      <vt:lpstr>Comic Sans MS</vt:lpstr>
      <vt:lpstr>Franklin Gothic Book</vt:lpstr>
      <vt:lpstr>Lato</vt:lpstr>
      <vt:lpstr>Perpetua</vt:lpstr>
      <vt:lpstr>SassoonPrimaryInfant</vt:lpstr>
      <vt:lpstr>SassoonPrimaryType</vt:lpstr>
      <vt:lpstr>Wingdings 2</vt:lpstr>
      <vt:lpstr>Equity</vt:lpstr>
      <vt:lpstr>PowerPoint Presentation</vt:lpstr>
      <vt:lpstr>PowerPoint Presentation</vt:lpstr>
      <vt:lpstr>PowerPoint Presentation</vt:lpstr>
      <vt:lpstr>Key messages –  What should your child remember?</vt:lpstr>
      <vt:lpstr>What have we been doing?</vt:lpstr>
      <vt:lpstr>Why have we started using Hwb as a  learning platform?</vt:lpstr>
      <vt:lpstr>What is                     ?</vt:lpstr>
      <vt:lpstr>How can you and your child access HWB?</vt:lpstr>
      <vt:lpstr>You then need to go to the Hwb website, click on the green log in  button and then enter your child's username and password.….....</vt:lpstr>
      <vt:lpstr>Your child will then be logged in and will have access to all lots of resources...</vt:lpstr>
      <vt:lpstr>The following screen will load , which shows you all of the Office packages that are available to your child.</vt:lpstr>
      <vt:lpstr>Your child will then be logged in and will have access to lots of resources...</vt:lpstr>
      <vt:lpstr>J2e Just to Easy (j2launch)</vt:lpstr>
      <vt:lpstr>PowerPoint Presentation</vt:lpstr>
      <vt:lpstr>What does your child use Hwb for in school?</vt:lpstr>
      <vt:lpstr>What will your child be using Hwb for at home?</vt:lpstr>
      <vt:lpstr>What does my child need to remember?</vt:lpstr>
      <vt:lpstr>What do you do if you have problems with Hwb at home?</vt:lpstr>
      <vt:lpstr>PowerPoint Presentation</vt:lpstr>
      <vt:lpstr>Help us to prepare your child as critical and logical thinkers for a ‘Digital World!’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Scott Norman</cp:lastModifiedBy>
  <cp:revision>52</cp:revision>
  <dcterms:modified xsi:type="dcterms:W3CDTF">2019-03-16T17:12:54Z</dcterms:modified>
</cp:coreProperties>
</file>