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2" r:id="rId6"/>
    <p:sldId id="263" r:id="rId7"/>
    <p:sldId id="265" r:id="rId8"/>
    <p:sldId id="260" r:id="rId9"/>
    <p:sldId id="267" r:id="rId10"/>
    <p:sldId id="261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CC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19FFA0-8CF5-4C2B-AA7A-5F95C640F3E4}" type="datetimeFigureOut">
              <a:rPr lang="en-GB" smtClean="0"/>
              <a:t>29/09/2019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B8C3DA-C2FC-4742-B47C-66531E91D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084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833A1-1844-4FAF-8E82-31435EF652C4}" type="datetimeFigureOut">
              <a:rPr lang="en-GB" smtClean="0"/>
              <a:t>29/09/2019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EA9C-D02A-45A8-90A5-FAF009271A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32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833A1-1844-4FAF-8E82-31435EF652C4}" type="datetimeFigureOut">
              <a:rPr lang="en-GB" smtClean="0"/>
              <a:t>29/09/2019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EA9C-D02A-45A8-90A5-FAF009271A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376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833A1-1844-4FAF-8E82-31435EF652C4}" type="datetimeFigureOut">
              <a:rPr lang="en-GB" smtClean="0"/>
              <a:t>29/09/2019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EA9C-D02A-45A8-90A5-FAF009271A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254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833A1-1844-4FAF-8E82-31435EF652C4}" type="datetimeFigureOut">
              <a:rPr lang="en-GB" smtClean="0"/>
              <a:t>29/09/2019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EA9C-D02A-45A8-90A5-FAF009271A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270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833A1-1844-4FAF-8E82-31435EF652C4}" type="datetimeFigureOut">
              <a:rPr lang="en-GB" smtClean="0"/>
              <a:t>29/09/2019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EA9C-D02A-45A8-90A5-FAF009271A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073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833A1-1844-4FAF-8E82-31435EF652C4}" type="datetimeFigureOut">
              <a:rPr lang="en-GB" smtClean="0"/>
              <a:t>29/09/2019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EA9C-D02A-45A8-90A5-FAF009271A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851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833A1-1844-4FAF-8E82-31435EF652C4}" type="datetimeFigureOut">
              <a:rPr lang="en-GB" smtClean="0"/>
              <a:t>29/09/2019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EA9C-D02A-45A8-90A5-FAF009271A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31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833A1-1844-4FAF-8E82-31435EF652C4}" type="datetimeFigureOut">
              <a:rPr lang="en-GB" smtClean="0"/>
              <a:t>29/09/2019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EA9C-D02A-45A8-90A5-FAF009271A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256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833A1-1844-4FAF-8E82-31435EF652C4}" type="datetimeFigureOut">
              <a:rPr lang="en-GB" smtClean="0"/>
              <a:t>29/09/2019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EA9C-D02A-45A8-90A5-FAF009271A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456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833A1-1844-4FAF-8E82-31435EF652C4}" type="datetimeFigureOut">
              <a:rPr lang="en-GB" smtClean="0"/>
              <a:t>29/09/2019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EA9C-D02A-45A8-90A5-FAF009271A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612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833A1-1844-4FAF-8E82-31435EF652C4}" type="datetimeFigureOut">
              <a:rPr lang="en-GB" smtClean="0"/>
              <a:t>29/09/2019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EA9C-D02A-45A8-90A5-FAF009271A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507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833A1-1844-4FAF-8E82-31435EF652C4}" type="datetimeFigureOut">
              <a:rPr lang="en-GB" smtClean="0"/>
              <a:t>29/09/2019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3EA9C-D02A-45A8-90A5-FAF009271A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27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xfordowl.co.uk/for-home/reading/phonics-made-easy/" TargetMode="External"/><Relationship Id="rId2" Type="http://schemas.openxmlformats.org/officeDocument/2006/relationships/hyperlink" Target="https://www.ruthmiskin.com/en/find-out-more/parents/#lg=1&amp;slide=3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oxfordowl.co.uk/for-hom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1565" y="691288"/>
            <a:ext cx="9144000" cy="1033008"/>
          </a:xfrm>
        </p:spPr>
        <p:txBody>
          <a:bodyPr>
            <a:noAutofit/>
          </a:bodyPr>
          <a:lstStyle/>
          <a:p>
            <a:r>
              <a:rPr lang="en-GB" sz="8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Phonics Workshop </a:t>
            </a:r>
            <a:endParaRPr lang="en-GB" sz="8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1926" y="5747656"/>
            <a:ext cx="11003279" cy="705396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Century Gothic" panose="020B0502020202020204" pitchFamily="34" charset="0"/>
              </a:rPr>
              <a:t>Wednesday 2</a:t>
            </a:r>
            <a:r>
              <a:rPr lang="en-GB" sz="3200" baseline="30000" dirty="0" smtClean="0">
                <a:latin typeface="Century Gothic" panose="020B0502020202020204" pitchFamily="34" charset="0"/>
              </a:rPr>
              <a:t>nd</a:t>
            </a:r>
            <a:r>
              <a:rPr lang="en-GB" sz="3200" dirty="0" smtClean="0">
                <a:latin typeface="Century Gothic" panose="020B0502020202020204" pitchFamily="34" charset="0"/>
              </a:rPr>
              <a:t> October 2019 </a:t>
            </a:r>
            <a:endParaRPr lang="en-GB" sz="32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7608" y="1881053"/>
            <a:ext cx="3328850" cy="33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023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Did you know…? </a:t>
            </a:r>
            <a:endParaRPr lang="en-GB" sz="48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4509" y="1930128"/>
            <a:ext cx="965127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Century Gothic" panose="020B0502020202020204" pitchFamily="34" charset="0"/>
              </a:rPr>
              <a:t>The English language has: </a:t>
            </a:r>
          </a:p>
          <a:p>
            <a:r>
              <a:rPr lang="en-GB" sz="3600" dirty="0">
                <a:latin typeface="Century Gothic" panose="020B0502020202020204" pitchFamily="34" charset="0"/>
              </a:rPr>
              <a:t> </a:t>
            </a:r>
            <a:r>
              <a:rPr lang="en-GB" sz="3600" dirty="0" smtClean="0">
                <a:latin typeface="Century Gothic" panose="020B0502020202020204" pitchFamily="34" charset="0"/>
              </a:rPr>
              <a:t>26 letters</a:t>
            </a:r>
          </a:p>
          <a:p>
            <a:r>
              <a:rPr lang="en-GB" sz="3600" dirty="0" smtClean="0">
                <a:latin typeface="Century Gothic" panose="020B0502020202020204" pitchFamily="34" charset="0"/>
              </a:rPr>
              <a:t>44 sounds</a:t>
            </a:r>
          </a:p>
          <a:p>
            <a:r>
              <a:rPr lang="en-GB" sz="3600" dirty="0" smtClean="0">
                <a:latin typeface="Century Gothic" panose="020B0502020202020204" pitchFamily="34" charset="0"/>
              </a:rPr>
              <a:t>Over 100 ways of spelling those sounds </a:t>
            </a:r>
          </a:p>
          <a:p>
            <a:endParaRPr lang="en-GB" sz="36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entury Gothic" panose="020B0502020202020204" pitchFamily="34" charset="0"/>
              </a:rPr>
              <a:t>It is one of the most complex languages to learn to read and spell. </a:t>
            </a:r>
            <a:endParaRPr lang="en-GB" sz="36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2263" y="3608929"/>
            <a:ext cx="1622421" cy="1224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5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What is Phonics? </a:t>
            </a:r>
            <a:endParaRPr lang="en-GB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200" dirty="0" smtClean="0">
                <a:latin typeface="Century Gothic" panose="020B0502020202020204" pitchFamily="34" charset="0"/>
              </a:rPr>
              <a:t>Phonics is the teaching of reading by developing awareness of the sounds in words and the corresponding letters used to represent those sounds.</a:t>
            </a:r>
          </a:p>
          <a:p>
            <a:pPr marL="0" indent="0">
              <a:buNone/>
            </a:pPr>
            <a:endParaRPr lang="en-GB" sz="32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3200" dirty="0" smtClean="0">
                <a:latin typeface="Century Gothic" panose="020B0502020202020204" pitchFamily="34" charset="0"/>
              </a:rPr>
              <a:t>Phonics learning relies on children being able to hear and distinguish the sounds within words.</a:t>
            </a:r>
          </a:p>
          <a:p>
            <a:pPr marL="0" indent="0">
              <a:buNone/>
            </a:pPr>
            <a:endParaRPr lang="en-GB" sz="3200" dirty="0" smtClean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3200" dirty="0" smtClean="0">
                <a:latin typeface="Century Gothic" panose="020B0502020202020204" pitchFamily="34" charset="0"/>
              </a:rPr>
              <a:t>Listening skills begin at birth and there are lots of things that parents and carers can do to support these skills.</a:t>
            </a:r>
          </a:p>
          <a:p>
            <a:pPr marL="0" indent="0">
              <a:buNone/>
            </a:pPr>
            <a:endParaRPr lang="en-GB" sz="3200" dirty="0" smtClean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1206" y="230188"/>
            <a:ext cx="1378539" cy="1378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891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6841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Jargon</a:t>
            </a:r>
            <a:endParaRPr lang="en-GB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8749" y="1250859"/>
            <a:ext cx="11610702" cy="53458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Phoneme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  <a:r>
              <a:rPr lang="en-GB" dirty="0" smtClean="0">
                <a:latin typeface="Century Gothic" panose="020B0502020202020204" pitchFamily="34" charset="0"/>
              </a:rPr>
              <a:t>- Any one of the 44 sounds which make up words in the English language.</a:t>
            </a: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</a:t>
            </a:r>
            <a:r>
              <a:rPr lang="en-GB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rapheme</a:t>
            </a:r>
            <a:r>
              <a:rPr lang="en-GB" dirty="0" smtClean="0">
                <a:latin typeface="Century Gothic" panose="020B0502020202020204" pitchFamily="34" charset="0"/>
              </a:rPr>
              <a:t> – How a phoneme is written down. There can be more than one way to spell a phoneme. For example, the phoneme ‘ay’ is spelt differently in each of the words ‘way’, ‘make’, ‘fail’, ‘great’, ‘sleigh’ and ‘lady’.</a:t>
            </a: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</a:t>
            </a:r>
            <a:r>
              <a:rPr lang="en-GB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lending</a:t>
            </a:r>
            <a:r>
              <a:rPr lang="en-GB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r>
              <a:rPr lang="en-GB" dirty="0" smtClean="0">
                <a:latin typeface="Century Gothic" panose="020B0502020202020204" pitchFamily="34" charset="0"/>
              </a:rPr>
              <a:t>– Putting together the sounds in a word in order to read it, </a:t>
            </a:r>
          </a:p>
          <a:p>
            <a:pPr marL="0" indent="0">
              <a:buNone/>
            </a:pPr>
            <a:r>
              <a:rPr lang="en-GB" dirty="0" smtClean="0">
                <a:latin typeface="Century Gothic" panose="020B0502020202020204" pitchFamily="34" charset="0"/>
              </a:rPr>
              <a:t>e.g. ‘f – r – o – g = frog’</a:t>
            </a: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</a:t>
            </a:r>
            <a:r>
              <a:rPr lang="en-GB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egmenting</a:t>
            </a:r>
            <a:r>
              <a:rPr lang="en-GB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  <a:r>
              <a:rPr lang="en-GB" dirty="0" smtClean="0">
                <a:latin typeface="Century Gothic" panose="020B0502020202020204" pitchFamily="34" charset="0"/>
              </a:rPr>
              <a:t>– Breaking a word into its constituent sounds in order to spell them, e.g. ‘frog = f – r – o – g’ </a:t>
            </a:r>
            <a:r>
              <a:rPr lang="en-GB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(Also known as ‘sounding out’)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6491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RWI</a:t>
            </a:r>
            <a:endParaRPr lang="en-GB" sz="5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1529" y="2011680"/>
            <a:ext cx="11743237" cy="4611189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Century Gothic" panose="020B0502020202020204" pitchFamily="34" charset="0"/>
              </a:rPr>
              <a:t>We use RWI for Phonics – 25 minutes every day</a:t>
            </a:r>
          </a:p>
          <a:p>
            <a:endParaRPr lang="en-GB" sz="3600" dirty="0" smtClean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pPr lvl="6"/>
            <a:r>
              <a:rPr lang="en-GB" sz="3600" dirty="0" smtClean="0">
                <a:latin typeface="Century Gothic" panose="020B0502020202020204" pitchFamily="34" charset="0"/>
              </a:rPr>
              <a:t>This is Fred. He helps the children to read but can only read sounds. We have to help him blend words together.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3036" y="230188"/>
            <a:ext cx="3343275" cy="1371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089" y="3319237"/>
            <a:ext cx="2838450" cy="132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802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778" y="-2786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RWI</a:t>
            </a:r>
            <a:endParaRPr lang="en-GB" sz="5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85538" y="2011680"/>
            <a:ext cx="4619228" cy="4611189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entury Gothic" panose="020B0502020202020204" pitchFamily="34" charset="0"/>
              </a:rPr>
              <a:t>We teach children that sounds can be ‘stretchy’ or ‘bouncy’</a:t>
            </a:r>
          </a:p>
          <a:p>
            <a:r>
              <a:rPr lang="en-GB" dirty="0" smtClean="0">
                <a:latin typeface="Century Gothic" panose="020B0502020202020204" pitchFamily="34" charset="0"/>
              </a:rPr>
              <a:t>The children use this knowledge to help them with segmenting and blending. </a:t>
            </a:r>
          </a:p>
          <a:p>
            <a:endParaRPr lang="en-GB" sz="3600" dirty="0" smtClean="0"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0270" y="190728"/>
            <a:ext cx="2698243" cy="1106971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87" y="1297699"/>
            <a:ext cx="6887536" cy="537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518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23874" y="19072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Segmenting and Blending </a:t>
            </a:r>
            <a:endParaRPr lang="en-GB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777" y="1423851"/>
            <a:ext cx="11355735" cy="5029200"/>
          </a:xfrm>
        </p:spPr>
        <p:txBody>
          <a:bodyPr>
            <a:normAutofit lnSpcReduction="10000"/>
          </a:bodyPr>
          <a:lstStyle/>
          <a:p>
            <a:r>
              <a:rPr lang="en-GB" dirty="0" smtClean="0">
                <a:latin typeface="Century Gothic" panose="020B0502020202020204" pitchFamily="34" charset="0"/>
              </a:rPr>
              <a:t>Pure sounds – </a:t>
            </a:r>
            <a:r>
              <a:rPr lang="en-GB" i="1" dirty="0" smtClean="0">
                <a:latin typeface="Century Gothic" panose="020B0502020202020204" pitchFamily="34" charset="0"/>
              </a:rPr>
              <a:t>‘m’</a:t>
            </a:r>
            <a:r>
              <a:rPr lang="en-GB" dirty="0" smtClean="0">
                <a:latin typeface="Century Gothic" panose="020B0502020202020204" pitchFamily="34" charset="0"/>
              </a:rPr>
              <a:t> not </a:t>
            </a:r>
            <a:r>
              <a:rPr lang="en-GB" i="1" dirty="0" smtClean="0">
                <a:latin typeface="Century Gothic" panose="020B0502020202020204" pitchFamily="34" charset="0"/>
              </a:rPr>
              <a:t>‘</a:t>
            </a:r>
            <a:r>
              <a:rPr lang="en-GB" i="1" dirty="0" err="1" smtClean="0">
                <a:latin typeface="Century Gothic" panose="020B0502020202020204" pitchFamily="34" charset="0"/>
              </a:rPr>
              <a:t>muh</a:t>
            </a:r>
            <a:r>
              <a:rPr lang="en-GB" i="1" dirty="0" smtClean="0">
                <a:latin typeface="Century Gothic" panose="020B0502020202020204" pitchFamily="34" charset="0"/>
              </a:rPr>
              <a:t>’   </a:t>
            </a:r>
            <a:r>
              <a:rPr lang="en-GB" dirty="0" smtClean="0">
                <a:latin typeface="Century Gothic" panose="020B0502020202020204" pitchFamily="34" charset="0"/>
              </a:rPr>
              <a:t>or    </a:t>
            </a:r>
            <a:r>
              <a:rPr lang="en-GB" i="1" dirty="0" smtClean="0">
                <a:latin typeface="Century Gothic" panose="020B0502020202020204" pitchFamily="34" charset="0"/>
              </a:rPr>
              <a:t>‘s’ </a:t>
            </a:r>
            <a:r>
              <a:rPr lang="en-GB" dirty="0" smtClean="0">
                <a:latin typeface="Century Gothic" panose="020B0502020202020204" pitchFamily="34" charset="0"/>
              </a:rPr>
              <a:t>not</a:t>
            </a:r>
            <a:r>
              <a:rPr lang="en-GB" i="1" dirty="0" smtClean="0">
                <a:latin typeface="Century Gothic" panose="020B0502020202020204" pitchFamily="34" charset="0"/>
              </a:rPr>
              <a:t> ‘</a:t>
            </a:r>
            <a:r>
              <a:rPr lang="en-GB" i="1" dirty="0" err="1" smtClean="0">
                <a:latin typeface="Century Gothic" panose="020B0502020202020204" pitchFamily="34" charset="0"/>
              </a:rPr>
              <a:t>suh</a:t>
            </a:r>
            <a:r>
              <a:rPr lang="en-GB" i="1" dirty="0" smtClean="0">
                <a:latin typeface="Century Gothic" panose="020B0502020202020204" pitchFamily="34" charset="0"/>
              </a:rPr>
              <a:t>’ </a:t>
            </a:r>
          </a:p>
          <a:p>
            <a:pPr marL="0" indent="0">
              <a:buNone/>
            </a:pPr>
            <a:endParaRPr lang="en-GB" i="1" dirty="0" smtClean="0">
              <a:latin typeface="Century Gothic" panose="020B0502020202020204" pitchFamily="34" charset="0"/>
            </a:endParaRPr>
          </a:p>
          <a:p>
            <a:r>
              <a:rPr lang="en-GB" i="1" dirty="0" smtClean="0">
                <a:latin typeface="Century Gothic" panose="020B0502020202020204" pitchFamily="34" charset="0"/>
              </a:rPr>
              <a:t>Segmenting – breaking down the word: </a:t>
            </a:r>
          </a:p>
          <a:p>
            <a:pPr marL="0" indent="0">
              <a:buNone/>
            </a:pPr>
            <a:endParaRPr lang="en-GB" sz="1200" i="1" dirty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600" i="1" dirty="0">
                <a:latin typeface="Century Gothic" panose="020B0502020202020204" pitchFamily="34" charset="0"/>
              </a:rPr>
              <a:t>Q</a:t>
            </a:r>
            <a:r>
              <a:rPr lang="en-GB" sz="3600" i="1" dirty="0" smtClean="0">
                <a:latin typeface="Century Gothic" panose="020B0502020202020204" pitchFamily="34" charset="0"/>
              </a:rPr>
              <a:t>ueen</a:t>
            </a:r>
          </a:p>
          <a:p>
            <a:pPr marL="0" indent="0" algn="ctr">
              <a:buNone/>
            </a:pPr>
            <a:endParaRPr lang="en-GB" sz="3600" i="1" dirty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600" i="1" dirty="0" smtClean="0">
                <a:latin typeface="Century Gothic" panose="020B0502020202020204" pitchFamily="34" charset="0"/>
              </a:rPr>
              <a:t>Qu </a:t>
            </a:r>
            <a:r>
              <a:rPr lang="en-GB" sz="3600" i="1" dirty="0" err="1" smtClean="0">
                <a:latin typeface="Century Gothic" panose="020B0502020202020204" pitchFamily="34" charset="0"/>
              </a:rPr>
              <a:t>ee</a:t>
            </a:r>
            <a:r>
              <a:rPr lang="en-GB" sz="3600" i="1" dirty="0" smtClean="0">
                <a:latin typeface="Century Gothic" panose="020B0502020202020204" pitchFamily="34" charset="0"/>
              </a:rPr>
              <a:t> n </a:t>
            </a:r>
          </a:p>
          <a:p>
            <a:pPr marL="0" indent="0" algn="ctr">
              <a:buNone/>
            </a:pPr>
            <a:endParaRPr lang="en-GB" sz="3600" i="1" dirty="0">
              <a:latin typeface="Century Gothic" panose="020B0502020202020204" pitchFamily="34" charset="0"/>
            </a:endParaRPr>
          </a:p>
          <a:p>
            <a:endParaRPr lang="en-GB" i="1" dirty="0" smtClean="0">
              <a:latin typeface="Century Gothic" panose="020B0502020202020204" pitchFamily="34" charset="0"/>
            </a:endParaRPr>
          </a:p>
          <a:p>
            <a:r>
              <a:rPr lang="en-GB" i="1" dirty="0" smtClean="0">
                <a:latin typeface="Century Gothic" panose="020B0502020202020204" pitchFamily="34" charset="0"/>
              </a:rPr>
              <a:t>Blending </a:t>
            </a:r>
            <a:r>
              <a:rPr lang="en-GB" i="1" dirty="0">
                <a:latin typeface="Century Gothic" panose="020B0502020202020204" pitchFamily="34" charset="0"/>
              </a:rPr>
              <a:t>– </a:t>
            </a:r>
            <a:r>
              <a:rPr lang="en-GB" i="1" dirty="0" smtClean="0">
                <a:latin typeface="Century Gothic" panose="020B0502020202020204" pitchFamily="34" charset="0"/>
              </a:rPr>
              <a:t>building words phonemes in order to read</a:t>
            </a:r>
            <a:endParaRPr lang="en-GB" i="1" dirty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600" i="1" dirty="0" smtClean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i="1" dirty="0" smtClean="0"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0269" y="240371"/>
            <a:ext cx="2698243" cy="1106971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6884125" y="4990009"/>
            <a:ext cx="117566" cy="13062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440680" y="4981240"/>
            <a:ext cx="483326" cy="12204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123214" y="4990009"/>
            <a:ext cx="457200" cy="10450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915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Becoming ‘a reader’</a:t>
            </a:r>
            <a:endParaRPr lang="en-GB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Phonics – decoding by blending the sounds in words to read </a:t>
            </a:r>
            <a:r>
              <a:rPr lang="en-GB" sz="3200" dirty="0" smtClean="0">
                <a:latin typeface="Century Gothic" panose="020B0502020202020204" pitchFamily="34" charset="0"/>
              </a:rPr>
              <a:t>them</a:t>
            </a:r>
          </a:p>
          <a:p>
            <a:pPr marL="0" indent="0">
              <a:buNone/>
            </a:pPr>
            <a:endParaRPr lang="en-GB" sz="3200" dirty="0" smtClean="0">
              <a:latin typeface="Century Gothic" panose="020B0502020202020204" pitchFamily="34" charset="0"/>
            </a:endParaRPr>
          </a:p>
          <a:p>
            <a:r>
              <a:rPr lang="en-GB" sz="3200" dirty="0" smtClean="0">
                <a:latin typeface="Century Gothic" panose="020B0502020202020204" pitchFamily="34" charset="0"/>
              </a:rPr>
              <a:t>Language </a:t>
            </a:r>
            <a:r>
              <a:rPr lang="en-GB" sz="3200" dirty="0">
                <a:latin typeface="Century Gothic" panose="020B0502020202020204" pitchFamily="34" charset="0"/>
              </a:rPr>
              <a:t>comprehension- </a:t>
            </a:r>
            <a:r>
              <a:rPr lang="en-GB" sz="3200" dirty="0" smtClean="0">
                <a:latin typeface="Century Gothic" panose="020B0502020202020204" pitchFamily="34" charset="0"/>
              </a:rPr>
              <a:t>understanding </a:t>
            </a:r>
            <a:r>
              <a:rPr lang="en-GB" sz="3200" dirty="0">
                <a:latin typeface="Century Gothic" panose="020B0502020202020204" pitchFamily="34" charset="0"/>
              </a:rPr>
              <a:t>what the word means within the context it </a:t>
            </a:r>
            <a:r>
              <a:rPr lang="en-GB" sz="3200" dirty="0" smtClean="0">
                <a:latin typeface="Century Gothic" panose="020B0502020202020204" pitchFamily="34" charset="0"/>
              </a:rPr>
              <a:t>appears</a:t>
            </a:r>
          </a:p>
          <a:p>
            <a:pPr marL="0" indent="0">
              <a:buNone/>
            </a:pPr>
            <a:endParaRPr lang="en-GB" sz="3200" dirty="0">
              <a:latin typeface="Century Gothic" panose="020B0502020202020204" pitchFamily="34" charset="0"/>
            </a:endParaRPr>
          </a:p>
          <a:p>
            <a:r>
              <a:rPr lang="en-GB" sz="3200" dirty="0" smtClean="0">
                <a:latin typeface="Century Gothic" panose="020B0502020202020204" pitchFamily="34" charset="0"/>
              </a:rPr>
              <a:t>Reading for meaning </a:t>
            </a:r>
          </a:p>
          <a:p>
            <a:pPr marL="0" indent="0">
              <a:buNone/>
            </a:pPr>
            <a:endParaRPr lang="en-GB" sz="3200" dirty="0" smtClean="0"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2733" y="4627925"/>
            <a:ext cx="1986643" cy="1972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367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208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800" b="1" u="sng" dirty="0" smtClean="0">
                <a:latin typeface="Century Gothic" panose="020B0502020202020204" pitchFamily="34" charset="0"/>
              </a:rPr>
              <a:t>Reading for Meaning </a:t>
            </a:r>
            <a:endParaRPr lang="en-GB" sz="4800" b="1" u="sng" dirty="0">
              <a:latin typeface="Century Gothic" panose="020B0502020202020204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483325" y="1690688"/>
            <a:ext cx="2782389" cy="1645919"/>
          </a:xfrm>
          <a:prstGeom prst="wedgeRoundRectCallout">
            <a:avLst>
              <a:gd name="adj1" fmla="val -7436"/>
              <a:gd name="adj2" fmla="val 6798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How do you think the story will end? Why? 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4032068" y="1690688"/>
            <a:ext cx="3322321" cy="1645919"/>
          </a:xfrm>
          <a:prstGeom prst="wedgeRoundRectCallout">
            <a:avLst>
              <a:gd name="adj1" fmla="val -7436"/>
              <a:gd name="adj2" fmla="val 67987"/>
              <a:gd name="adj3" fmla="val 1666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Why has the character            started to behave that way? 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8120743" y="1690687"/>
            <a:ext cx="2782389" cy="1645919"/>
          </a:xfrm>
          <a:prstGeom prst="wedgeRoundRectCallout">
            <a:avLst>
              <a:gd name="adj1" fmla="val -7436"/>
              <a:gd name="adj2" fmla="val 67987"/>
              <a:gd name="adj3" fmla="val 16667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How/where does the story start? 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1907177" y="3920082"/>
            <a:ext cx="3548743" cy="2206398"/>
          </a:xfrm>
          <a:prstGeom prst="wedgeRoundRectCallout">
            <a:avLst>
              <a:gd name="adj1" fmla="val -7436"/>
              <a:gd name="adj2" fmla="val 67987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Which is your</a:t>
            </a:r>
          </a:p>
          <a:p>
            <a:pPr algn="ctr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favourite/worst/</a:t>
            </a:r>
          </a:p>
          <a:p>
            <a:pPr algn="ctr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funniest/scariest part</a:t>
            </a:r>
          </a:p>
          <a:p>
            <a:pPr algn="ctr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of the story? Why?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6383382" y="3920082"/>
            <a:ext cx="3818709" cy="2206398"/>
          </a:xfrm>
          <a:prstGeom prst="wedgeRoundRectCallout">
            <a:avLst>
              <a:gd name="adj1" fmla="val -7436"/>
              <a:gd name="adj2" fmla="val 67987"/>
              <a:gd name="adj3" fmla="val 16667"/>
            </a:avLst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Which words has the</a:t>
            </a:r>
          </a:p>
          <a:p>
            <a:pPr algn="ctr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author used to make</a:t>
            </a:r>
          </a:p>
          <a:p>
            <a:pPr algn="ctr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you feel happy/angry/</a:t>
            </a:r>
          </a:p>
          <a:p>
            <a:pPr algn="ctr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worried/frightened/</a:t>
            </a:r>
          </a:p>
          <a:p>
            <a:pPr algn="ctr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nervous?</a:t>
            </a:r>
          </a:p>
        </p:txBody>
      </p:sp>
    </p:spTree>
    <p:extLst>
      <p:ext uri="{BB962C8B-B14F-4D97-AF65-F5344CB8AC3E}">
        <p14:creationId xmlns:p14="http://schemas.microsoft.com/office/powerpoint/2010/main" val="1564941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0558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How can I help my child to read? </a:t>
            </a:r>
            <a:endParaRPr lang="en-GB" sz="3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962" y="940525"/>
            <a:ext cx="11622678" cy="5760721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b="1" dirty="0" smtClean="0">
                <a:latin typeface="Century Gothic" panose="020B0502020202020204" pitchFamily="34" charset="0"/>
              </a:rPr>
              <a:t>1. Time </a:t>
            </a:r>
            <a:r>
              <a:rPr lang="en-GB" dirty="0" smtClean="0">
                <a:latin typeface="Century Gothic" panose="020B0502020202020204" pitchFamily="34" charset="0"/>
              </a:rPr>
              <a:t>– make time each day to sit with your child and read, even if it is only for 5 minutes. Little and often is key!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b="1" dirty="0" smtClean="0">
                <a:latin typeface="Century Gothic" panose="020B0502020202020204" pitchFamily="34" charset="0"/>
              </a:rPr>
              <a:t>2. Support your child with reading new words by: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GB" dirty="0">
                <a:latin typeface="Century Gothic" panose="020B0502020202020204" pitchFamily="34" charset="0"/>
              </a:rPr>
              <a:t> </a:t>
            </a:r>
            <a:r>
              <a:rPr lang="en-GB" dirty="0" smtClean="0">
                <a:latin typeface="Century Gothic" panose="020B0502020202020204" pitchFamily="34" charset="0"/>
              </a:rPr>
              <a:t>Saying </a:t>
            </a:r>
            <a:r>
              <a:rPr lang="en-GB" dirty="0">
                <a:latin typeface="Century Gothic" panose="020B0502020202020204" pitchFamily="34" charset="0"/>
              </a:rPr>
              <a:t>each sound in the word from left to </a:t>
            </a:r>
            <a:r>
              <a:rPr lang="en-GB" dirty="0" smtClean="0">
                <a:latin typeface="Century Gothic" panose="020B0502020202020204" pitchFamily="34" charset="0"/>
              </a:rPr>
              <a:t>right.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GB" dirty="0">
                <a:latin typeface="Century Gothic" panose="020B0502020202020204" pitchFamily="34" charset="0"/>
              </a:rPr>
              <a:t> </a:t>
            </a:r>
            <a:r>
              <a:rPr lang="en-GB" dirty="0" smtClean="0">
                <a:latin typeface="Century Gothic" panose="020B0502020202020204" pitchFamily="34" charset="0"/>
              </a:rPr>
              <a:t>Blending </a:t>
            </a:r>
            <a:r>
              <a:rPr lang="en-GB" dirty="0">
                <a:latin typeface="Century Gothic" panose="020B0502020202020204" pitchFamily="34" charset="0"/>
              </a:rPr>
              <a:t>the sounds by pointing to each letter,</a:t>
            </a:r>
            <a:r>
              <a:rPr lang="en-GB" sz="2400" i="1" dirty="0">
                <a:latin typeface="Century Gothic" panose="020B0502020202020204" pitchFamily="34" charset="0"/>
              </a:rPr>
              <a:t> i.e. /b/ </a:t>
            </a:r>
            <a:r>
              <a:rPr lang="en-GB" sz="2400" i="1" dirty="0" smtClean="0">
                <a:latin typeface="Century Gothic" panose="020B0502020202020204" pitchFamily="34" charset="0"/>
              </a:rPr>
              <a:t>in bat</a:t>
            </a:r>
            <a:r>
              <a:rPr lang="en-GB" sz="2400" i="1" dirty="0">
                <a:latin typeface="Century Gothic" panose="020B0502020202020204" pitchFamily="34" charset="0"/>
              </a:rPr>
              <a:t>, or letter group, i.e. /</a:t>
            </a:r>
            <a:r>
              <a:rPr lang="en-GB" sz="2400" i="1" dirty="0" err="1">
                <a:latin typeface="Century Gothic" panose="020B0502020202020204" pitchFamily="34" charset="0"/>
              </a:rPr>
              <a:t>igh</a:t>
            </a:r>
            <a:r>
              <a:rPr lang="en-GB" sz="2400" i="1" dirty="0">
                <a:latin typeface="Century Gothic" panose="020B0502020202020204" pitchFamily="34" charset="0"/>
              </a:rPr>
              <a:t>/ in sigh, as you say </a:t>
            </a:r>
            <a:r>
              <a:rPr lang="en-GB" sz="2400" i="1" dirty="0" smtClean="0">
                <a:latin typeface="Century Gothic" panose="020B0502020202020204" pitchFamily="34" charset="0"/>
              </a:rPr>
              <a:t>the sound</a:t>
            </a:r>
            <a:r>
              <a:rPr lang="en-GB" sz="2400" i="1" dirty="0">
                <a:latin typeface="Century Gothic" panose="020B0502020202020204" pitchFamily="34" charset="0"/>
              </a:rPr>
              <a:t>, then run your finger under the whole word </a:t>
            </a:r>
            <a:r>
              <a:rPr lang="en-GB" sz="2400" i="1" dirty="0" smtClean="0">
                <a:latin typeface="Century Gothic" panose="020B0502020202020204" pitchFamily="34" charset="0"/>
              </a:rPr>
              <a:t>as you </a:t>
            </a:r>
            <a:r>
              <a:rPr lang="en-GB" sz="2400" i="1" dirty="0">
                <a:latin typeface="Century Gothic" panose="020B0502020202020204" pitchFamily="34" charset="0"/>
              </a:rPr>
              <a:t>say it.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>
                <a:latin typeface="Century Gothic" panose="020B0502020202020204" pitchFamily="34" charset="0"/>
              </a:rPr>
              <a:t> Try </a:t>
            </a:r>
            <a:r>
              <a:rPr lang="en-GB" dirty="0">
                <a:latin typeface="Century Gothic" panose="020B0502020202020204" pitchFamily="34" charset="0"/>
              </a:rPr>
              <a:t>to ensure that you enunciate the sound accurately.</a:t>
            </a:r>
          </a:p>
          <a:p>
            <a:pPr marL="0" indent="0">
              <a:buNone/>
            </a:pPr>
            <a:endParaRPr lang="en-GB" b="1" dirty="0" smtClean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b="1" dirty="0" smtClean="0">
                <a:latin typeface="Century Gothic" panose="020B0502020202020204" pitchFamily="34" charset="0"/>
              </a:rPr>
              <a:t>3. Talk </a:t>
            </a:r>
            <a:r>
              <a:rPr lang="en-GB" b="1" dirty="0">
                <a:latin typeface="Century Gothic" panose="020B0502020202020204" pitchFamily="34" charset="0"/>
              </a:rPr>
              <a:t>about the meaning </a:t>
            </a:r>
            <a:r>
              <a:rPr lang="en-GB" dirty="0">
                <a:latin typeface="Century Gothic" panose="020B0502020202020204" pitchFamily="34" charset="0"/>
              </a:rPr>
              <a:t>if your child does </a:t>
            </a:r>
            <a:r>
              <a:rPr lang="en-GB" dirty="0" smtClean="0">
                <a:latin typeface="Century Gothic" panose="020B0502020202020204" pitchFamily="34" charset="0"/>
              </a:rPr>
              <a:t>not understand </a:t>
            </a:r>
            <a:r>
              <a:rPr lang="en-GB" dirty="0">
                <a:latin typeface="Century Gothic" panose="020B0502020202020204" pitchFamily="34" charset="0"/>
              </a:rPr>
              <a:t>the word they have read</a:t>
            </a:r>
            <a:r>
              <a:rPr lang="en-GB" dirty="0" smtClean="0">
                <a:latin typeface="Century Gothic" panose="020B0502020202020204" pitchFamily="34" charset="0"/>
              </a:rPr>
              <a:t>. Discuss the story – what is happening? What might happen next? Why do you think that? </a:t>
            </a:r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b="1" dirty="0" smtClean="0">
                <a:latin typeface="Century Gothic" panose="020B0502020202020204" pitchFamily="34" charset="0"/>
              </a:rPr>
              <a:t>4. Work </a:t>
            </a:r>
            <a:r>
              <a:rPr lang="en-GB" b="1" dirty="0">
                <a:latin typeface="Century Gothic" panose="020B0502020202020204" pitchFamily="34" charset="0"/>
              </a:rPr>
              <a:t>at your child’s pace.</a:t>
            </a:r>
          </a:p>
          <a:p>
            <a:pPr marL="0" indent="0">
              <a:buNone/>
            </a:pPr>
            <a:r>
              <a:rPr lang="en-GB" b="1" dirty="0" smtClean="0">
                <a:latin typeface="Century Gothic" panose="020B0502020202020204" pitchFamily="34" charset="0"/>
              </a:rPr>
              <a:t>5. Always </a:t>
            </a:r>
            <a:r>
              <a:rPr lang="en-GB" b="1" dirty="0">
                <a:latin typeface="Century Gothic" panose="020B0502020202020204" pitchFamily="34" charset="0"/>
              </a:rPr>
              <a:t>be positive and give lots of praise </a:t>
            </a:r>
            <a:r>
              <a:rPr lang="en-GB" b="1" dirty="0" smtClean="0">
                <a:latin typeface="Century Gothic" panose="020B0502020202020204" pitchFamily="34" charset="0"/>
              </a:rPr>
              <a:t>and encouragement</a:t>
            </a:r>
            <a:r>
              <a:rPr lang="en-GB" b="1" dirty="0">
                <a:latin typeface="Century Gothic" panose="020B0502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554342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>
                <a:latin typeface="Century Gothic" panose="020B0502020202020204" pitchFamily="34" charset="0"/>
              </a:rPr>
              <a:t>Further Support </a:t>
            </a:r>
            <a:endParaRPr lang="en-GB" b="1" u="sng" dirty="0"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  <a:hlinkClick r:id="rId2"/>
              </a:rPr>
              <a:t>Why should I read with my child at home?</a:t>
            </a: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  <a:hlinkClick r:id="rId2"/>
            </a:endParaRPr>
          </a:p>
          <a:p>
            <a:r>
              <a:rPr lang="en-GB" dirty="0" smtClean="0">
                <a:latin typeface="Century Gothic" panose="020B0502020202020204" pitchFamily="34" charset="0"/>
                <a:hlinkClick r:id="rId2"/>
              </a:rPr>
              <a:t> </a:t>
            </a:r>
            <a:r>
              <a:rPr lang="en-GB" dirty="0" smtClean="0">
                <a:latin typeface="Century Gothic" panose="020B0502020202020204" pitchFamily="34" charset="0"/>
                <a:hlinkClick r:id="rId3"/>
              </a:rPr>
              <a:t>Phonics made easy</a:t>
            </a:r>
            <a:endParaRPr lang="en-GB" dirty="0" smtClean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 smtClean="0">
                <a:latin typeface="Century Gothic" panose="020B0502020202020204" pitchFamily="34" charset="0"/>
                <a:hlinkClick r:id="rId4"/>
              </a:rPr>
              <a:t>Free e-books to share at home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000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646</Words>
  <Application>Microsoft Office PowerPoint</Application>
  <PresentationFormat>Widescreen</PresentationFormat>
  <Paragraphs>79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Wingdings</vt:lpstr>
      <vt:lpstr>Office Theme</vt:lpstr>
      <vt:lpstr>Phonics Workshop </vt:lpstr>
      <vt:lpstr>Did you know…? </vt:lpstr>
      <vt:lpstr>What is Phonics? </vt:lpstr>
      <vt:lpstr>The Jargon</vt:lpstr>
      <vt:lpstr>RWI</vt:lpstr>
      <vt:lpstr>RWI</vt:lpstr>
      <vt:lpstr>Segmenting and Blending </vt:lpstr>
      <vt:lpstr>Becoming ‘a reader’</vt:lpstr>
      <vt:lpstr>Reading for Meaning </vt:lpstr>
      <vt:lpstr>How can I help my child to read? </vt:lpstr>
      <vt:lpstr>Further Support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Workshop</dc:title>
  <dc:creator>Mrs Turner</dc:creator>
  <cp:lastModifiedBy>Mrs Turner</cp:lastModifiedBy>
  <cp:revision>13</cp:revision>
  <dcterms:created xsi:type="dcterms:W3CDTF">2019-09-25T20:24:29Z</dcterms:created>
  <dcterms:modified xsi:type="dcterms:W3CDTF">2019-09-29T08:35:07Z</dcterms:modified>
</cp:coreProperties>
</file>