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0" r:id="rId1"/>
  </p:sldMasterIdLst>
  <p:notesMasterIdLst>
    <p:notesMasterId r:id="rId31"/>
  </p:notesMasterIdLst>
  <p:handoutMasterIdLst>
    <p:handoutMasterId r:id="rId32"/>
  </p:handoutMasterIdLst>
  <p:sldIdLst>
    <p:sldId id="256" r:id="rId2"/>
    <p:sldId id="257" r:id="rId3"/>
    <p:sldId id="277" r:id="rId4"/>
    <p:sldId id="278" r:id="rId5"/>
    <p:sldId id="286" r:id="rId6"/>
    <p:sldId id="290" r:id="rId7"/>
    <p:sldId id="291" r:id="rId8"/>
    <p:sldId id="260" r:id="rId9"/>
    <p:sldId id="269" r:id="rId10"/>
    <p:sldId id="285" r:id="rId11"/>
    <p:sldId id="292" r:id="rId12"/>
    <p:sldId id="271" r:id="rId13"/>
    <p:sldId id="273" r:id="rId14"/>
    <p:sldId id="261" r:id="rId15"/>
    <p:sldId id="272" r:id="rId16"/>
    <p:sldId id="258" r:id="rId17"/>
    <p:sldId id="262" r:id="rId18"/>
    <p:sldId id="264" r:id="rId19"/>
    <p:sldId id="266" r:id="rId20"/>
    <p:sldId id="293" r:id="rId21"/>
    <p:sldId id="295" r:id="rId22"/>
    <p:sldId id="274" r:id="rId23"/>
    <p:sldId id="296" r:id="rId24"/>
    <p:sldId id="297" r:id="rId25"/>
    <p:sldId id="298" r:id="rId26"/>
    <p:sldId id="299" r:id="rId27"/>
    <p:sldId id="259" r:id="rId28"/>
    <p:sldId id="276" r:id="rId29"/>
    <p:sldId id="270" r:id="rId30"/>
  </p:sldIdLst>
  <p:sldSz cx="12192000" cy="6858000"/>
  <p:notesSz cx="6662738"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roline nugent" initials="cn"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61" autoAdjust="0"/>
    <p:restoredTop sz="94660"/>
  </p:normalViewPr>
  <p:slideViewPr>
    <p:cSldViewPr snapToGrid="0">
      <p:cViewPr varScale="1">
        <p:scale>
          <a:sx n="86" d="100"/>
          <a:sy n="86" d="100"/>
        </p:scale>
        <p:origin x="130" y="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0" d="100"/>
          <a:sy n="50" d="100"/>
        </p:scale>
        <p:origin x="2916" y="4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p:cNvSpPr>
            <a:spLocks noGrp="1"/>
          </p:cNvSpPr>
          <p:nvPr>
            <p:ph type="dt" sz="quarter" idx="1"/>
          </p:nvPr>
        </p:nvSpPr>
        <p:spPr>
          <a:xfrm>
            <a:off x="3774010" y="0"/>
            <a:ext cx="2887186" cy="496332"/>
          </a:xfrm>
          <a:prstGeom prst="rect">
            <a:avLst/>
          </a:prstGeom>
        </p:spPr>
        <p:txBody>
          <a:bodyPr vert="horz" lIns="91440" tIns="45720" rIns="91440" bIns="45720" rtlCol="0"/>
          <a:lstStyle>
            <a:lvl1pPr algn="r">
              <a:defRPr sz="1200"/>
            </a:lvl1pPr>
          </a:lstStyle>
          <a:p>
            <a:r>
              <a:rPr lang="en-GB" dirty="0"/>
              <a:t>21/03/2014</a:t>
            </a:r>
          </a:p>
        </p:txBody>
      </p:sp>
      <p:sp>
        <p:nvSpPr>
          <p:cNvPr id="5" name="Slide Number Placeholder 4"/>
          <p:cNvSpPr>
            <a:spLocks noGrp="1"/>
          </p:cNvSpPr>
          <p:nvPr>
            <p:ph type="sldNum" sz="quarter" idx="3"/>
          </p:nvPr>
        </p:nvSpPr>
        <p:spPr>
          <a:xfrm>
            <a:off x="3774010" y="9428583"/>
            <a:ext cx="2887186" cy="496332"/>
          </a:xfrm>
          <a:prstGeom prst="rect">
            <a:avLst/>
          </a:prstGeom>
        </p:spPr>
        <p:txBody>
          <a:bodyPr vert="horz" lIns="91440" tIns="45720" rIns="91440" bIns="45720" rtlCol="0" anchor="b"/>
          <a:lstStyle>
            <a:lvl1pPr algn="r">
              <a:defRPr sz="1200"/>
            </a:lvl1pPr>
          </a:lstStyle>
          <a:p>
            <a:fld id="{D318FE27-7EB9-4C97-A7D4-3976CF981385}" type="slidenum">
              <a:rPr lang="en-GB" smtClean="0"/>
              <a:t>‹#›</a:t>
            </a:fld>
            <a:endParaRPr lang="en-GB"/>
          </a:p>
        </p:txBody>
      </p:sp>
    </p:spTree>
    <p:extLst>
      <p:ext uri="{BB962C8B-B14F-4D97-AF65-F5344CB8AC3E}">
        <p14:creationId xmlns:p14="http://schemas.microsoft.com/office/powerpoint/2010/main" val="18538271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23813" y="744538"/>
            <a:ext cx="6615112"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274" y="4715153"/>
            <a:ext cx="5330190" cy="4466987"/>
          </a:xfrm>
          <a:prstGeom prst="rect">
            <a:avLst/>
          </a:prstGeom>
        </p:spPr>
        <p:txBody>
          <a:bodyPr vert="horz" lIns="91440" tIns="45720" rIns="91440" bIns="45720" rtlCol="0"/>
          <a:lstStyle/>
          <a:p>
            <a:pPr lvl="0"/>
            <a:r>
              <a:rPr lang="en-US" dirty="0" err="1"/>
              <a:t>fgdfgfdgdfgfdgdfgdf</a:t>
            </a:r>
            <a:endParaRPr lang="en-GB" dirty="0"/>
          </a:p>
        </p:txBody>
      </p:sp>
      <p:sp>
        <p:nvSpPr>
          <p:cNvPr id="7" name="Slide Number Placeholder 6"/>
          <p:cNvSpPr>
            <a:spLocks noGrp="1"/>
          </p:cNvSpPr>
          <p:nvPr>
            <p:ph type="sldNum" sz="quarter" idx="5"/>
          </p:nvPr>
        </p:nvSpPr>
        <p:spPr>
          <a:xfrm>
            <a:off x="3774010" y="9428583"/>
            <a:ext cx="2887186" cy="496332"/>
          </a:xfrm>
          <a:prstGeom prst="rect">
            <a:avLst/>
          </a:prstGeom>
        </p:spPr>
        <p:txBody>
          <a:bodyPr vert="horz" lIns="91440" tIns="45720" rIns="91440" bIns="45720" rtlCol="0" anchor="b"/>
          <a:lstStyle>
            <a:lvl1pPr algn="r">
              <a:defRPr sz="1200"/>
            </a:lvl1pPr>
          </a:lstStyle>
          <a:p>
            <a:fld id="{D2DFCA36-CA47-41C4-973C-9B44D79898EE}" type="slidenum">
              <a:rPr lang="en-GB" smtClean="0"/>
              <a:t>‹#›</a:t>
            </a:fld>
            <a:endParaRPr lang="en-GB"/>
          </a:p>
        </p:txBody>
      </p:sp>
      <p:sp>
        <p:nvSpPr>
          <p:cNvPr id="8" name="Date Placeholder 7"/>
          <p:cNvSpPr>
            <a:spLocks noGrp="1"/>
          </p:cNvSpPr>
          <p:nvPr>
            <p:ph type="dt" idx="1"/>
          </p:nvPr>
        </p:nvSpPr>
        <p:spPr>
          <a:xfrm>
            <a:off x="3773488" y="0"/>
            <a:ext cx="2887662" cy="496888"/>
          </a:xfrm>
          <a:prstGeom prst="rect">
            <a:avLst/>
          </a:prstGeom>
        </p:spPr>
        <p:txBody>
          <a:bodyPr vert="horz" lIns="91440" tIns="45720" rIns="91440" bIns="45720" rtlCol="0"/>
          <a:lstStyle>
            <a:lvl1pPr algn="r">
              <a:defRPr sz="1200"/>
            </a:lvl1pPr>
          </a:lstStyle>
          <a:p>
            <a:r>
              <a:rPr lang="en-GB" dirty="0"/>
              <a:t>21/03/2014</a:t>
            </a:r>
          </a:p>
        </p:txBody>
      </p:sp>
    </p:spTree>
    <p:extLst>
      <p:ext uri="{BB962C8B-B14F-4D97-AF65-F5344CB8AC3E}">
        <p14:creationId xmlns:p14="http://schemas.microsoft.com/office/powerpoint/2010/main" val="37951193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DFCA36-CA47-41C4-973C-9B44D79898EE}" type="slidenum">
              <a:rPr lang="en-GB" smtClean="0"/>
              <a:t>1</a:t>
            </a:fld>
            <a:endParaRPr lang="en-GB"/>
          </a:p>
        </p:txBody>
      </p:sp>
    </p:spTree>
    <p:extLst>
      <p:ext uri="{BB962C8B-B14F-4D97-AF65-F5344CB8AC3E}">
        <p14:creationId xmlns:p14="http://schemas.microsoft.com/office/powerpoint/2010/main" val="14297459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DFCA36-CA47-41C4-973C-9B44D79898EE}" type="slidenum">
              <a:rPr lang="en-GB" smtClean="0"/>
              <a:t>2</a:t>
            </a:fld>
            <a:endParaRPr lang="en-GB"/>
          </a:p>
        </p:txBody>
      </p:sp>
    </p:spTree>
    <p:extLst>
      <p:ext uri="{BB962C8B-B14F-4D97-AF65-F5344CB8AC3E}">
        <p14:creationId xmlns:p14="http://schemas.microsoft.com/office/powerpoint/2010/main" val="38499334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DFCA36-CA47-41C4-973C-9B44D79898EE}" type="slidenum">
              <a:rPr lang="en-GB" smtClean="0"/>
              <a:t>8</a:t>
            </a:fld>
            <a:endParaRPr lang="en-GB"/>
          </a:p>
        </p:txBody>
      </p:sp>
    </p:spTree>
    <p:extLst>
      <p:ext uri="{BB962C8B-B14F-4D97-AF65-F5344CB8AC3E}">
        <p14:creationId xmlns:p14="http://schemas.microsoft.com/office/powerpoint/2010/main" val="32615225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DFCA36-CA47-41C4-973C-9B44D79898EE}" type="slidenum">
              <a:rPr lang="en-GB" smtClean="0"/>
              <a:t>9</a:t>
            </a:fld>
            <a:endParaRPr lang="en-GB"/>
          </a:p>
        </p:txBody>
      </p:sp>
    </p:spTree>
    <p:extLst>
      <p:ext uri="{BB962C8B-B14F-4D97-AF65-F5344CB8AC3E}">
        <p14:creationId xmlns:p14="http://schemas.microsoft.com/office/powerpoint/2010/main" val="482313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DFCA36-CA47-41C4-973C-9B44D79898EE}" type="slidenum">
              <a:rPr lang="en-GB" smtClean="0"/>
              <a:t>12</a:t>
            </a:fld>
            <a:endParaRPr lang="en-GB"/>
          </a:p>
        </p:txBody>
      </p:sp>
    </p:spTree>
    <p:extLst>
      <p:ext uri="{BB962C8B-B14F-4D97-AF65-F5344CB8AC3E}">
        <p14:creationId xmlns:p14="http://schemas.microsoft.com/office/powerpoint/2010/main" val="40622950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DFCA36-CA47-41C4-973C-9B44D79898EE}" type="slidenum">
              <a:rPr lang="en-GB" smtClean="0"/>
              <a:t>13</a:t>
            </a:fld>
            <a:endParaRPr lang="en-GB"/>
          </a:p>
        </p:txBody>
      </p:sp>
    </p:spTree>
    <p:extLst>
      <p:ext uri="{BB962C8B-B14F-4D97-AF65-F5344CB8AC3E}">
        <p14:creationId xmlns:p14="http://schemas.microsoft.com/office/powerpoint/2010/main" val="17199619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DFCA36-CA47-41C4-973C-9B44D79898EE}" type="slidenum">
              <a:rPr lang="en-GB" smtClean="0"/>
              <a:t>14</a:t>
            </a:fld>
            <a:endParaRPr lang="en-GB"/>
          </a:p>
        </p:txBody>
      </p:sp>
    </p:spTree>
    <p:extLst>
      <p:ext uri="{BB962C8B-B14F-4D97-AF65-F5344CB8AC3E}">
        <p14:creationId xmlns:p14="http://schemas.microsoft.com/office/powerpoint/2010/main" val="4044398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DFCA36-CA47-41C4-973C-9B44D79898EE}" type="slidenum">
              <a:rPr lang="en-GB" smtClean="0"/>
              <a:t>15</a:t>
            </a:fld>
            <a:endParaRPr lang="en-GB"/>
          </a:p>
        </p:txBody>
      </p:sp>
    </p:spTree>
    <p:extLst>
      <p:ext uri="{BB962C8B-B14F-4D97-AF65-F5344CB8AC3E}">
        <p14:creationId xmlns:p14="http://schemas.microsoft.com/office/powerpoint/2010/main" val="34533969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DFCA36-CA47-41C4-973C-9B44D79898EE}" type="slidenum">
              <a:rPr lang="en-GB" smtClean="0"/>
              <a:t>16</a:t>
            </a:fld>
            <a:endParaRPr lang="en-GB"/>
          </a:p>
        </p:txBody>
      </p:sp>
    </p:spTree>
    <p:extLst>
      <p:ext uri="{BB962C8B-B14F-4D97-AF65-F5344CB8AC3E}">
        <p14:creationId xmlns:p14="http://schemas.microsoft.com/office/powerpoint/2010/main" val="27868239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DFCA36-CA47-41C4-973C-9B44D79898EE}" type="slidenum">
              <a:rPr lang="en-GB" smtClean="0"/>
              <a:t>17</a:t>
            </a:fld>
            <a:endParaRPr lang="en-GB"/>
          </a:p>
        </p:txBody>
      </p:sp>
    </p:spTree>
    <p:extLst>
      <p:ext uri="{BB962C8B-B14F-4D97-AF65-F5344CB8AC3E}">
        <p14:creationId xmlns:p14="http://schemas.microsoft.com/office/powerpoint/2010/main" val="42012275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DFCA36-CA47-41C4-973C-9B44D79898EE}" type="slidenum">
              <a:rPr lang="en-GB" smtClean="0"/>
              <a:t>18</a:t>
            </a:fld>
            <a:endParaRPr lang="en-GB"/>
          </a:p>
        </p:txBody>
      </p:sp>
    </p:spTree>
    <p:extLst>
      <p:ext uri="{BB962C8B-B14F-4D97-AF65-F5344CB8AC3E}">
        <p14:creationId xmlns:p14="http://schemas.microsoft.com/office/powerpoint/2010/main" val="39988211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DFCA36-CA47-41C4-973C-9B44D79898EE}" type="slidenum">
              <a:rPr lang="en-GB" smtClean="0"/>
              <a:t>19</a:t>
            </a:fld>
            <a:endParaRPr lang="en-GB"/>
          </a:p>
        </p:txBody>
      </p:sp>
    </p:spTree>
    <p:extLst>
      <p:ext uri="{BB962C8B-B14F-4D97-AF65-F5344CB8AC3E}">
        <p14:creationId xmlns:p14="http://schemas.microsoft.com/office/powerpoint/2010/main" val="38508185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DFCA36-CA47-41C4-973C-9B44D79898EE}" type="slidenum">
              <a:rPr lang="en-GB" smtClean="0"/>
              <a:t>27</a:t>
            </a:fld>
            <a:endParaRPr lang="en-GB"/>
          </a:p>
        </p:txBody>
      </p:sp>
    </p:spTree>
    <p:extLst>
      <p:ext uri="{BB962C8B-B14F-4D97-AF65-F5344CB8AC3E}">
        <p14:creationId xmlns:p14="http://schemas.microsoft.com/office/powerpoint/2010/main" val="35709637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DFCA36-CA47-41C4-973C-9B44D79898EE}" type="slidenum">
              <a:rPr lang="en-GB" smtClean="0"/>
              <a:t>29</a:t>
            </a:fld>
            <a:endParaRPr lang="en-GB"/>
          </a:p>
        </p:txBody>
      </p:sp>
    </p:spTree>
    <p:extLst>
      <p:ext uri="{BB962C8B-B14F-4D97-AF65-F5344CB8AC3E}">
        <p14:creationId xmlns:p14="http://schemas.microsoft.com/office/powerpoint/2010/main" val="36048543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smtClean="0"/>
              <a:pPr/>
              <a:t>11/13/2019</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97787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11/13/2019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19255467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31788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11/13/2019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12957099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11/13/2019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66654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11/13/2019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347201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11/13/2019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37350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27732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68335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67596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79333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907640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675079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340097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42964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259430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0604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11/13/2019</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59809319"/>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netsmartz.org/InternetSafety"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iwf.org.uk/"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http://www.saferinternet.org.uk/advice-and-resources/a-parents-guide/internet-enabled-devices" TargetMode="External"/><Relationship Id="rId7" Type="http://schemas.openxmlformats.org/officeDocument/2006/relationships/hyperlink" Target="http://www.netsmartz.org/Parents"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s://www.thinkuknow.co.uk/parents/Primary/" TargetMode="External"/><Relationship Id="rId5" Type="http://schemas.openxmlformats.org/officeDocument/2006/relationships/hyperlink" Target="http://www.childnet.com/resources/parental-controls" TargetMode="External"/><Relationship Id="rId4" Type="http://schemas.openxmlformats.org/officeDocument/2006/relationships/hyperlink" Target="http://www.kidsmart.org.uk/beingsmart"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E-safety </a:t>
            </a:r>
            <a:br>
              <a:rPr lang="en-GB" dirty="0"/>
            </a:br>
            <a:r>
              <a:rPr lang="en-GB" dirty="0"/>
              <a:t>Parent Workshop</a:t>
            </a:r>
          </a:p>
        </p:txBody>
      </p:sp>
      <p:sp>
        <p:nvSpPr>
          <p:cNvPr id="3" name="Subtitle 2"/>
          <p:cNvSpPr>
            <a:spLocks noGrp="1"/>
          </p:cNvSpPr>
          <p:nvPr>
            <p:ph type="subTitle" idx="1"/>
          </p:nvPr>
        </p:nvSpPr>
        <p:spPr/>
        <p:txBody>
          <a:bodyPr/>
          <a:lstStyle/>
          <a:p>
            <a:r>
              <a:rPr lang="en-GB" dirty="0"/>
              <a:t>Helping to keep your children safe online</a:t>
            </a:r>
          </a:p>
          <a:p>
            <a:r>
              <a:rPr lang="en-GB" dirty="0"/>
              <a:t>November 2019</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239697">
            <a:off x="9179778" y="1954401"/>
            <a:ext cx="1736895" cy="1348989"/>
          </a:xfrm>
          <a:prstGeom prst="rect">
            <a:avLst/>
          </a:prstGeom>
        </p:spPr>
      </p:pic>
    </p:spTree>
    <p:extLst>
      <p:ext uri="{BB962C8B-B14F-4D97-AF65-F5344CB8AC3E}">
        <p14:creationId xmlns:p14="http://schemas.microsoft.com/office/powerpoint/2010/main" val="28441930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of the session</a:t>
            </a:r>
          </a:p>
        </p:txBody>
      </p:sp>
      <p:sp>
        <p:nvSpPr>
          <p:cNvPr id="3" name="Content Placeholder 2"/>
          <p:cNvSpPr>
            <a:spLocks noGrp="1"/>
          </p:cNvSpPr>
          <p:nvPr>
            <p:ph idx="1"/>
          </p:nvPr>
        </p:nvSpPr>
        <p:spPr/>
        <p:txBody>
          <a:bodyPr>
            <a:normAutofit fontScale="92500" lnSpcReduction="10000"/>
          </a:bodyPr>
          <a:lstStyle/>
          <a:p>
            <a:r>
              <a:rPr lang="en-GB" sz="2800" dirty="0"/>
              <a:t>Reflect on the potential risks of internet use for children.</a:t>
            </a:r>
          </a:p>
          <a:p>
            <a:r>
              <a:rPr lang="en-GB" sz="2800" dirty="0"/>
              <a:t>Discuss the importance of communication with children about the time they are spending online.</a:t>
            </a:r>
          </a:p>
          <a:p>
            <a:r>
              <a:rPr lang="en-GB" sz="2800" dirty="0"/>
              <a:t>Understand how to set up parental controls on home and mobile devices.</a:t>
            </a:r>
          </a:p>
          <a:p>
            <a:r>
              <a:rPr lang="en-GB" sz="2800" dirty="0"/>
              <a:t>Know what to do if your child encounters problems online.</a:t>
            </a:r>
          </a:p>
          <a:p>
            <a:r>
              <a:rPr lang="en-GB" sz="2800" dirty="0"/>
              <a:t>Q&amp;A</a:t>
            </a:r>
          </a:p>
          <a:p>
            <a:pPr marL="0" indent="0">
              <a:buNone/>
            </a:pPr>
            <a:endParaRPr lang="en-GB" dirty="0"/>
          </a:p>
        </p:txBody>
      </p:sp>
    </p:spTree>
    <p:extLst>
      <p:ext uri="{BB962C8B-B14F-4D97-AF65-F5344CB8AC3E}">
        <p14:creationId xmlns:p14="http://schemas.microsoft.com/office/powerpoint/2010/main" val="4214826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400E9-B4A3-43C9-A741-10C2D1F755BB}"/>
              </a:ext>
            </a:extLst>
          </p:cNvPr>
          <p:cNvSpPr>
            <a:spLocks noGrp="1"/>
          </p:cNvSpPr>
          <p:nvPr>
            <p:ph type="title"/>
          </p:nvPr>
        </p:nvSpPr>
        <p:spPr/>
        <p:txBody>
          <a:bodyPr>
            <a:normAutofit fontScale="90000"/>
          </a:bodyPr>
          <a:lstStyle/>
          <a:p>
            <a:r>
              <a:rPr lang="en-GB" dirty="0"/>
              <a:t>How many of these acronyms/abbreviations do you know?</a:t>
            </a:r>
          </a:p>
        </p:txBody>
      </p:sp>
      <p:sp>
        <p:nvSpPr>
          <p:cNvPr id="4" name="Content Placeholder 2">
            <a:extLst>
              <a:ext uri="{FF2B5EF4-FFF2-40B4-BE49-F238E27FC236}">
                <a16:creationId xmlns:a16="http://schemas.microsoft.com/office/drawing/2014/main" id="{DFDF8FAB-7552-47D2-B611-984B306B03DA}"/>
              </a:ext>
            </a:extLst>
          </p:cNvPr>
          <p:cNvSpPr txBox="1">
            <a:spLocks/>
          </p:cNvSpPr>
          <p:nvPr/>
        </p:nvSpPr>
        <p:spPr>
          <a:xfrm>
            <a:off x="1295402" y="2590433"/>
            <a:ext cx="9601196" cy="3963138"/>
          </a:xfrm>
          <a:prstGeom prst="rect">
            <a:avLst/>
          </a:prstGeom>
        </p:spPr>
        <p:txBody>
          <a:bodyPr vert="horz" lIns="91440" tIns="45720" rIns="91440" bIns="45720" rtlCol="0" anchor="t">
            <a:normAutofit fontScale="62500" lnSpcReduction="20000"/>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buFont typeface="Arial"/>
              <a:buNone/>
            </a:pPr>
            <a:r>
              <a:rPr lang="en-GB" dirty="0"/>
              <a:t>LOL –</a:t>
            </a:r>
          </a:p>
          <a:p>
            <a:pPr marL="0" indent="0">
              <a:buFont typeface="Arial"/>
              <a:buNone/>
            </a:pPr>
            <a:r>
              <a:rPr lang="en-GB" dirty="0"/>
              <a:t>BRB - </a:t>
            </a:r>
          </a:p>
          <a:p>
            <a:pPr marL="0" indent="0">
              <a:buFont typeface="Arial"/>
              <a:buNone/>
            </a:pPr>
            <a:r>
              <a:rPr lang="en-GB" dirty="0"/>
              <a:t>ASL – </a:t>
            </a:r>
          </a:p>
          <a:p>
            <a:pPr marL="0" indent="0">
              <a:buFont typeface="Arial"/>
              <a:buNone/>
            </a:pPr>
            <a:r>
              <a:rPr lang="en-GB" dirty="0"/>
              <a:t>CD9 – </a:t>
            </a:r>
          </a:p>
          <a:p>
            <a:pPr marL="0" indent="0">
              <a:buFont typeface="Arial"/>
              <a:buNone/>
            </a:pPr>
            <a:r>
              <a:rPr lang="en-GB" dirty="0"/>
              <a:t>KPC – </a:t>
            </a:r>
          </a:p>
          <a:p>
            <a:pPr marL="0" indent="0">
              <a:buFont typeface="Arial"/>
              <a:buNone/>
            </a:pPr>
            <a:r>
              <a:rPr lang="en-GB" dirty="0"/>
              <a:t>(LM)IRL - </a:t>
            </a:r>
          </a:p>
          <a:p>
            <a:pPr marL="0" indent="0">
              <a:buFont typeface="Arial"/>
              <a:buNone/>
            </a:pPr>
            <a:r>
              <a:rPr lang="en-GB" dirty="0"/>
              <a:t>P911/P999  </a:t>
            </a:r>
          </a:p>
          <a:p>
            <a:pPr marL="0" indent="0">
              <a:buFont typeface="Arial"/>
              <a:buNone/>
            </a:pPr>
            <a:r>
              <a:rPr lang="en-GB" dirty="0"/>
              <a:t>PAW - </a:t>
            </a:r>
          </a:p>
          <a:p>
            <a:pPr marL="0" indent="0">
              <a:buFont typeface="Arial"/>
              <a:buNone/>
            </a:pPr>
            <a:r>
              <a:rPr lang="en-GB" dirty="0"/>
              <a:t>POS/MOS -</a:t>
            </a:r>
          </a:p>
          <a:p>
            <a:pPr marL="0" indent="0">
              <a:buFont typeface="Arial"/>
              <a:buNone/>
            </a:pPr>
            <a:r>
              <a:rPr lang="en-GB" dirty="0"/>
              <a:t>RU/18 – </a:t>
            </a:r>
          </a:p>
          <a:p>
            <a:pPr marL="0" indent="0">
              <a:buFont typeface="Arial"/>
              <a:buNone/>
            </a:pPr>
            <a:r>
              <a:rPr lang="en-GB" dirty="0"/>
              <a:t>WYRN -</a:t>
            </a:r>
          </a:p>
          <a:p>
            <a:pPr marL="0" indent="0">
              <a:buFont typeface="Arial"/>
              <a:buNone/>
            </a:pPr>
            <a:r>
              <a:rPr lang="en-GB" dirty="0" err="1"/>
              <a:t>Zerg</a:t>
            </a:r>
            <a:r>
              <a:rPr lang="en-GB" dirty="0"/>
              <a:t> -</a:t>
            </a:r>
          </a:p>
        </p:txBody>
      </p:sp>
    </p:spTree>
    <p:extLst>
      <p:ext uri="{BB962C8B-B14F-4D97-AF65-F5344CB8AC3E}">
        <p14:creationId xmlns:p14="http://schemas.microsoft.com/office/powerpoint/2010/main" val="779966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2F91E9-D92B-4461-8793-786474021F45}"/>
              </a:ext>
            </a:extLst>
          </p:cNvPr>
          <p:cNvSpPr>
            <a:spLocks noGrp="1"/>
          </p:cNvSpPr>
          <p:nvPr>
            <p:ph idx="1"/>
          </p:nvPr>
        </p:nvSpPr>
        <p:spPr>
          <a:xfrm>
            <a:off x="1295401" y="2556932"/>
            <a:ext cx="9601196" cy="3963138"/>
          </a:xfrm>
        </p:spPr>
        <p:txBody>
          <a:bodyPr>
            <a:normAutofit fontScale="62500" lnSpcReduction="20000"/>
          </a:bodyPr>
          <a:lstStyle/>
          <a:p>
            <a:pPr marL="0" indent="0">
              <a:buNone/>
            </a:pPr>
            <a:r>
              <a:rPr lang="en-GB" dirty="0"/>
              <a:t>LOL – laugh out loud</a:t>
            </a:r>
          </a:p>
          <a:p>
            <a:pPr marL="0" indent="0">
              <a:buNone/>
            </a:pPr>
            <a:r>
              <a:rPr lang="en-GB" dirty="0"/>
              <a:t>BRB – Be right back </a:t>
            </a:r>
          </a:p>
          <a:p>
            <a:pPr marL="0" indent="0">
              <a:buNone/>
            </a:pPr>
            <a:r>
              <a:rPr lang="en-GB" dirty="0"/>
              <a:t>ASL - age, sex, location (could mean your child is using an anonymous chat room) </a:t>
            </a:r>
          </a:p>
          <a:p>
            <a:pPr marL="0" indent="0">
              <a:buNone/>
            </a:pPr>
            <a:r>
              <a:rPr lang="en-GB" dirty="0"/>
              <a:t> CD9 - Code 9 (meaning parents are around) </a:t>
            </a:r>
          </a:p>
          <a:p>
            <a:pPr marL="0" indent="0">
              <a:buNone/>
            </a:pPr>
            <a:r>
              <a:rPr lang="en-GB" dirty="0"/>
              <a:t> KPC - keep parents clueless </a:t>
            </a:r>
          </a:p>
          <a:p>
            <a:pPr marL="0" indent="0">
              <a:buNone/>
            </a:pPr>
            <a:r>
              <a:rPr lang="en-GB" dirty="0"/>
              <a:t>(LM) IRL – (Let’s meet) in real life. </a:t>
            </a:r>
          </a:p>
          <a:p>
            <a:pPr marL="0" indent="0">
              <a:buNone/>
            </a:pPr>
            <a:r>
              <a:rPr lang="en-GB" dirty="0"/>
              <a:t>P911/P999 - parent alert </a:t>
            </a:r>
          </a:p>
          <a:p>
            <a:pPr marL="0" indent="0">
              <a:buNone/>
            </a:pPr>
            <a:r>
              <a:rPr lang="en-GB" dirty="0"/>
              <a:t>PAW - parents are watching </a:t>
            </a:r>
          </a:p>
          <a:p>
            <a:pPr marL="0" indent="0">
              <a:buNone/>
            </a:pPr>
            <a:r>
              <a:rPr lang="en-GB" dirty="0"/>
              <a:t>POS/MOS - parents over shoulder/mum over shoulder </a:t>
            </a:r>
          </a:p>
          <a:p>
            <a:pPr marL="0" indent="0">
              <a:buNone/>
            </a:pPr>
            <a:r>
              <a:rPr lang="en-GB" dirty="0"/>
              <a:t>RU/18 - are you over 18? </a:t>
            </a:r>
          </a:p>
          <a:p>
            <a:pPr marL="0" indent="0">
              <a:buNone/>
            </a:pPr>
            <a:r>
              <a:rPr lang="en-GB" dirty="0"/>
              <a:t>WYRN - what's your real name? </a:t>
            </a:r>
          </a:p>
          <a:p>
            <a:pPr marL="0" indent="0">
              <a:buNone/>
            </a:pPr>
            <a:r>
              <a:rPr lang="en-GB" dirty="0" err="1"/>
              <a:t>Zerg</a:t>
            </a:r>
            <a:r>
              <a:rPr lang="en-GB" dirty="0"/>
              <a:t> - to gang up on someone</a:t>
            </a:r>
          </a:p>
        </p:txBody>
      </p:sp>
      <p:sp>
        <p:nvSpPr>
          <p:cNvPr id="4" name="Title 1">
            <a:extLst>
              <a:ext uri="{FF2B5EF4-FFF2-40B4-BE49-F238E27FC236}">
                <a16:creationId xmlns:a16="http://schemas.microsoft.com/office/drawing/2014/main" id="{5B067902-B29B-4531-BF23-C61C845B3A1C}"/>
              </a:ext>
            </a:extLst>
          </p:cNvPr>
          <p:cNvSpPr>
            <a:spLocks noGrp="1"/>
          </p:cNvSpPr>
          <p:nvPr>
            <p:ph type="title"/>
          </p:nvPr>
        </p:nvSpPr>
        <p:spPr>
          <a:xfrm>
            <a:off x="1295400" y="982663"/>
            <a:ext cx="9601200" cy="1303337"/>
          </a:xfrm>
        </p:spPr>
        <p:txBody>
          <a:bodyPr>
            <a:normAutofit fontScale="90000"/>
          </a:bodyPr>
          <a:lstStyle/>
          <a:p>
            <a:r>
              <a:rPr lang="en-GB" dirty="0"/>
              <a:t>How many of these acronyms/abbreviations do you know?</a:t>
            </a:r>
          </a:p>
        </p:txBody>
      </p:sp>
    </p:spTree>
    <p:extLst>
      <p:ext uri="{BB962C8B-B14F-4D97-AF65-F5344CB8AC3E}">
        <p14:creationId xmlns:p14="http://schemas.microsoft.com/office/powerpoint/2010/main" val="39509108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8785B-9730-4130-81CF-4BE7F4512621}"/>
              </a:ext>
            </a:extLst>
          </p:cNvPr>
          <p:cNvSpPr>
            <a:spLocks noGrp="1"/>
          </p:cNvSpPr>
          <p:nvPr>
            <p:ph type="title"/>
          </p:nvPr>
        </p:nvSpPr>
        <p:spPr/>
        <p:txBody>
          <a:bodyPr/>
          <a:lstStyle/>
          <a:p>
            <a:r>
              <a:rPr lang="en-GB" dirty="0"/>
              <a:t>Age restrictions?</a:t>
            </a:r>
          </a:p>
        </p:txBody>
      </p:sp>
      <p:sp>
        <p:nvSpPr>
          <p:cNvPr id="3" name="Content Placeholder 2">
            <a:extLst>
              <a:ext uri="{FF2B5EF4-FFF2-40B4-BE49-F238E27FC236}">
                <a16:creationId xmlns:a16="http://schemas.microsoft.com/office/drawing/2014/main" id="{314670C1-F8B8-421F-B701-D07C50BFA9BE}"/>
              </a:ext>
            </a:extLst>
          </p:cNvPr>
          <p:cNvSpPr>
            <a:spLocks noGrp="1"/>
          </p:cNvSpPr>
          <p:nvPr>
            <p:ph idx="1"/>
          </p:nvPr>
        </p:nvSpPr>
        <p:spPr/>
        <p:txBody>
          <a:bodyPr>
            <a:normAutofit fontScale="70000" lnSpcReduction="20000"/>
          </a:bodyPr>
          <a:lstStyle/>
          <a:p>
            <a:pPr marL="0" indent="0">
              <a:buNone/>
            </a:pPr>
            <a:r>
              <a:rPr lang="en-GB" dirty="0"/>
              <a:t>Instagram</a:t>
            </a:r>
          </a:p>
          <a:p>
            <a:pPr marL="0" indent="0">
              <a:buNone/>
            </a:pPr>
            <a:r>
              <a:rPr lang="en-GB" dirty="0"/>
              <a:t>Facebook</a:t>
            </a:r>
          </a:p>
          <a:p>
            <a:pPr marL="0" indent="0">
              <a:buNone/>
            </a:pPr>
            <a:r>
              <a:rPr lang="en-GB" dirty="0"/>
              <a:t>Twitter</a:t>
            </a:r>
          </a:p>
          <a:p>
            <a:pPr marL="0" indent="0">
              <a:buNone/>
            </a:pPr>
            <a:r>
              <a:rPr lang="en-GB" dirty="0" err="1"/>
              <a:t>Whatsapp</a:t>
            </a:r>
            <a:endParaRPr lang="en-GB" dirty="0"/>
          </a:p>
          <a:p>
            <a:pPr marL="0" indent="0">
              <a:buNone/>
            </a:pPr>
            <a:r>
              <a:rPr lang="en-GB" dirty="0" err="1"/>
              <a:t>TikTok</a:t>
            </a:r>
            <a:endParaRPr lang="en-GB" dirty="0"/>
          </a:p>
          <a:p>
            <a:pPr marL="0" indent="0">
              <a:buNone/>
            </a:pPr>
            <a:r>
              <a:rPr lang="en-GB" dirty="0"/>
              <a:t>YouTube</a:t>
            </a:r>
          </a:p>
          <a:p>
            <a:pPr marL="0" indent="0">
              <a:buNone/>
            </a:pPr>
            <a:r>
              <a:rPr lang="en-GB" dirty="0"/>
              <a:t>iTunes</a:t>
            </a:r>
          </a:p>
          <a:p>
            <a:pPr marL="0" indent="0">
              <a:buNone/>
            </a:pPr>
            <a:r>
              <a:rPr lang="en-GB" dirty="0"/>
              <a:t>Spotify</a:t>
            </a:r>
          </a:p>
          <a:p>
            <a:pPr marL="0" indent="0">
              <a:buNone/>
            </a:pPr>
            <a:r>
              <a:rPr lang="en-GB" dirty="0"/>
              <a:t>Kik</a:t>
            </a:r>
          </a:p>
          <a:p>
            <a:pPr marL="0" indent="0">
              <a:buNone/>
            </a:pPr>
            <a:endParaRPr lang="en-GB" dirty="0"/>
          </a:p>
        </p:txBody>
      </p:sp>
    </p:spTree>
    <p:extLst>
      <p:ext uri="{BB962C8B-B14F-4D97-AF65-F5344CB8AC3E}">
        <p14:creationId xmlns:p14="http://schemas.microsoft.com/office/powerpoint/2010/main" val="614939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5B1F0-E1F2-4742-93E1-2756458CE9E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3660AC8-96AB-41A7-A176-AF1482598324}"/>
              </a:ext>
            </a:extLst>
          </p:cNvPr>
          <p:cNvSpPr>
            <a:spLocks noGrp="1"/>
          </p:cNvSpPr>
          <p:nvPr>
            <p:ph idx="1"/>
          </p:nvPr>
        </p:nvSpPr>
        <p:spPr/>
        <p:txBody>
          <a:bodyPr/>
          <a:lstStyle/>
          <a:p>
            <a:endParaRPr lang="en-GB"/>
          </a:p>
        </p:txBody>
      </p:sp>
      <p:pic>
        <p:nvPicPr>
          <p:cNvPr id="2050" name="Picture 2" descr="Image result for social media age restrictions 2019">
            <a:extLst>
              <a:ext uri="{FF2B5EF4-FFF2-40B4-BE49-F238E27FC236}">
                <a16:creationId xmlns:a16="http://schemas.microsoft.com/office/drawing/2014/main" id="{DED80238-D8CA-4448-8CF2-C518FCB9CB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4600" y="0"/>
            <a:ext cx="97012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2571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FE33B-0E2E-43B8-BAA6-4BA261DC50D1}"/>
              </a:ext>
            </a:extLst>
          </p:cNvPr>
          <p:cNvSpPr>
            <a:spLocks noGrp="1"/>
          </p:cNvSpPr>
          <p:nvPr>
            <p:ph type="title"/>
          </p:nvPr>
        </p:nvSpPr>
        <p:spPr/>
        <p:txBody>
          <a:bodyPr/>
          <a:lstStyle/>
          <a:p>
            <a:r>
              <a:rPr lang="en-GB" dirty="0"/>
              <a:t>A little white lie…</a:t>
            </a:r>
          </a:p>
        </p:txBody>
      </p:sp>
      <p:sp>
        <p:nvSpPr>
          <p:cNvPr id="3" name="Content Placeholder 2">
            <a:extLst>
              <a:ext uri="{FF2B5EF4-FFF2-40B4-BE49-F238E27FC236}">
                <a16:creationId xmlns:a16="http://schemas.microsoft.com/office/drawing/2014/main" id="{DE4FE271-B323-4BA9-B763-0DD675D8351B}"/>
              </a:ext>
            </a:extLst>
          </p:cNvPr>
          <p:cNvSpPr>
            <a:spLocks noGrp="1"/>
          </p:cNvSpPr>
          <p:nvPr>
            <p:ph idx="1"/>
          </p:nvPr>
        </p:nvSpPr>
        <p:spPr/>
        <p:txBody>
          <a:bodyPr>
            <a:normAutofit fontScale="85000" lnSpcReduction="20000"/>
          </a:bodyPr>
          <a:lstStyle/>
          <a:p>
            <a:pPr fontAlgn="base"/>
            <a:r>
              <a:rPr lang="en-GB" dirty="0">
                <a:latin typeface="Comic Sans MS" panose="030F0702030302020204" pitchFamily="66" charset="0"/>
              </a:rPr>
              <a:t>We know that some parents give permission to their underage-children to join services like Facebook and help them to set up accounts. They see putting in a false date-of-birth in the registration form as a white-lie.</a:t>
            </a:r>
            <a:br>
              <a:rPr lang="en-GB" dirty="0">
                <a:latin typeface="Comic Sans MS" panose="030F0702030302020204" pitchFamily="66" charset="0"/>
              </a:rPr>
            </a:br>
            <a:r>
              <a:rPr lang="en-GB" dirty="0">
                <a:latin typeface="Comic Sans MS" panose="030F0702030302020204" pitchFamily="66" charset="0"/>
              </a:rPr>
              <a:t>Ultimately, you need to decide if your child is equipped to deal with the interactions that arise from social networking. </a:t>
            </a:r>
          </a:p>
          <a:p>
            <a:pPr fontAlgn="base"/>
            <a:r>
              <a:rPr lang="en-GB" dirty="0">
                <a:latin typeface="Comic Sans MS" panose="030F0702030302020204" pitchFamily="66" charset="0"/>
              </a:rPr>
              <a:t>The pressure to ‘fit in’ and/or to ‘be popular’ can be intense. Romance, group dynamics, and bullying can contribute to creating choppy waters that even adults find difficult to navigate.</a:t>
            </a:r>
          </a:p>
          <a:p>
            <a:pPr fontAlgn="base"/>
            <a:r>
              <a:rPr lang="en-GB" dirty="0">
                <a:latin typeface="Comic Sans MS" panose="030F0702030302020204" pitchFamily="66" charset="0"/>
              </a:rPr>
              <a:t>We have a rough rule of thumb. Is your child old enough to go into the city centre by themselves on the bus or train at the weekend? If not, then they probably aren’t ready to go on Facebook</a:t>
            </a:r>
          </a:p>
          <a:p>
            <a:endParaRPr lang="en-GB" dirty="0"/>
          </a:p>
        </p:txBody>
      </p:sp>
    </p:spTree>
    <p:extLst>
      <p:ext uri="{BB962C8B-B14F-4D97-AF65-F5344CB8AC3E}">
        <p14:creationId xmlns:p14="http://schemas.microsoft.com/office/powerpoint/2010/main" val="18511321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Statistics</a:t>
            </a:r>
          </a:p>
        </p:txBody>
      </p:sp>
      <p:sp>
        <p:nvSpPr>
          <p:cNvPr id="3" name="Content Placeholder 2"/>
          <p:cNvSpPr>
            <a:spLocks noGrp="1"/>
          </p:cNvSpPr>
          <p:nvPr>
            <p:ph idx="1"/>
          </p:nvPr>
        </p:nvSpPr>
        <p:spPr>
          <a:xfrm>
            <a:off x="1295402" y="2565926"/>
            <a:ext cx="9601196" cy="3318936"/>
          </a:xfrm>
        </p:spPr>
        <p:txBody>
          <a:bodyPr>
            <a:normAutofit/>
          </a:bodyPr>
          <a:lstStyle/>
          <a:p>
            <a:endParaRPr lang="en-GB" dirty="0"/>
          </a:p>
          <a:p>
            <a:endParaRPr lang="en-GB" dirty="0"/>
          </a:p>
          <a:p>
            <a:r>
              <a:rPr lang="en-GB" dirty="0"/>
              <a:t>16 per cent of surveyed primary school-aged children and 19 per cent of surveyed secondary school students said they had seen content which encouraged people to hurt themselves.</a:t>
            </a:r>
          </a:p>
          <a:p>
            <a:endParaRPr lang="en-GB" dirty="0"/>
          </a:p>
          <a:p>
            <a:endParaRPr lang="en-GB" dirty="0"/>
          </a:p>
        </p:txBody>
      </p:sp>
      <p:sp>
        <p:nvSpPr>
          <p:cNvPr id="4" name="AutoShape 9"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10"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11"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2"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3"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4"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5"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6"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17"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18"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19"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AutoShape 20"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21"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7" name="AutoShape 22"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AutoShape 23"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9" name="AutoShape 24"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 name="AutoShape 25"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 name="AutoShape 26"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2" name="AutoShape 27"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3" name="AutoShape 28"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4" name="AutoShape 29"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 name="AutoShape 30"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 name="AutoShape 31"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 name="AutoShape 32"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 name="AutoShape 33"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 name="AutoShape 34"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 name="AutoShape 35"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 name="AutoShape 36" descr="http://www.slideshare.net/alexfinvle/know-it-all-parents-esafety-presentation"/>
          <p:cNvSpPr>
            <a:spLocks noChangeAspect="1" noChangeArrowheads="1"/>
          </p:cNvSpPr>
          <p:nvPr/>
        </p:nvSpPr>
        <p:spPr bwMode="auto">
          <a:xfrm>
            <a:off x="188259" y="1169894"/>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72" name="Rectangle 37"/>
          <p:cNvSpPr>
            <a:spLocks noChangeArrowheads="1"/>
          </p:cNvSpPr>
          <p:nvPr/>
        </p:nvSpPr>
        <p:spPr bwMode="auto">
          <a:xfrm>
            <a:off x="188259" y="116989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Arial" panose="020B0604020202020204" pitchFamily="34" charset="0"/>
              </a:rPr>
              <a:t/>
            </a:r>
            <a:br>
              <a:rPr kumimoji="0" lang="en-US" sz="1800" b="0" i="0" u="none" strike="noStrike" cap="none" normalizeH="0" baseline="0">
                <a:ln>
                  <a:noFill/>
                </a:ln>
                <a:solidFill>
                  <a:schemeClr val="tx1"/>
                </a:solidFill>
                <a:effectLst/>
                <a:latin typeface="Arial" panose="020B0604020202020204" pitchFamily="34" charset="0"/>
              </a:rPr>
            </a:b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3073" name="Picture 3072">
            <a:extLst>
              <a:ext uri="{FF2B5EF4-FFF2-40B4-BE49-F238E27FC236}">
                <a16:creationId xmlns:a16="http://schemas.microsoft.com/office/drawing/2014/main" id="{C70EB5FC-1CCC-4FEA-B288-634CF2C9E5B5}"/>
              </a:ext>
            </a:extLst>
          </p:cNvPr>
          <p:cNvPicPr>
            <a:picLocks noChangeAspect="1"/>
          </p:cNvPicPr>
          <p:nvPr/>
        </p:nvPicPr>
        <p:blipFill>
          <a:blip r:embed="rId3"/>
          <a:stretch>
            <a:fillRect/>
          </a:stretch>
        </p:blipFill>
        <p:spPr>
          <a:xfrm>
            <a:off x="493059" y="982132"/>
            <a:ext cx="3611873" cy="1922285"/>
          </a:xfrm>
          <a:prstGeom prst="rect">
            <a:avLst/>
          </a:prstGeom>
        </p:spPr>
      </p:pic>
      <p:pic>
        <p:nvPicPr>
          <p:cNvPr id="3075" name="Picture 3074">
            <a:extLst>
              <a:ext uri="{FF2B5EF4-FFF2-40B4-BE49-F238E27FC236}">
                <a16:creationId xmlns:a16="http://schemas.microsoft.com/office/drawing/2014/main" id="{CCA73C2C-1E26-43E2-BBD5-F41131D9D78C}"/>
              </a:ext>
            </a:extLst>
          </p:cNvPr>
          <p:cNvPicPr>
            <a:picLocks noChangeAspect="1"/>
          </p:cNvPicPr>
          <p:nvPr/>
        </p:nvPicPr>
        <p:blipFill>
          <a:blip r:embed="rId4"/>
          <a:stretch>
            <a:fillRect/>
          </a:stretch>
        </p:blipFill>
        <p:spPr>
          <a:xfrm>
            <a:off x="7698637" y="982132"/>
            <a:ext cx="3939791" cy="2260951"/>
          </a:xfrm>
          <a:prstGeom prst="rect">
            <a:avLst/>
          </a:prstGeom>
        </p:spPr>
      </p:pic>
    </p:spTree>
    <p:extLst>
      <p:ext uri="{BB962C8B-B14F-4D97-AF65-F5344CB8AC3E}">
        <p14:creationId xmlns:p14="http://schemas.microsoft.com/office/powerpoint/2010/main" val="33247807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Children Online</a:t>
            </a:r>
            <a:br>
              <a:rPr lang="en-GB" dirty="0"/>
            </a:br>
            <a:r>
              <a:rPr lang="en-GB" sz="3000" dirty="0"/>
              <a:t>Potential Risks </a:t>
            </a:r>
            <a:br>
              <a:rPr lang="en-GB" sz="3000" dirty="0"/>
            </a:br>
            <a:r>
              <a:rPr lang="en-GB" sz="3000" dirty="0"/>
              <a:t>These are risks for adults too!</a:t>
            </a:r>
          </a:p>
        </p:txBody>
      </p:sp>
      <p:sp>
        <p:nvSpPr>
          <p:cNvPr id="3" name="Content Placeholder 2"/>
          <p:cNvSpPr>
            <a:spLocks noGrp="1"/>
          </p:cNvSpPr>
          <p:nvPr>
            <p:ph idx="1"/>
          </p:nvPr>
        </p:nvSpPr>
        <p:spPr>
          <a:xfrm>
            <a:off x="1295401" y="2556932"/>
            <a:ext cx="10247242" cy="3318936"/>
          </a:xfrm>
        </p:spPr>
        <p:txBody>
          <a:bodyPr>
            <a:normAutofit fontScale="92500" lnSpcReduction="20000"/>
          </a:bodyPr>
          <a:lstStyle/>
          <a:p>
            <a:r>
              <a:rPr lang="en-GB" dirty="0"/>
              <a:t>Cyber bullying</a:t>
            </a:r>
          </a:p>
          <a:p>
            <a:r>
              <a:rPr lang="en-GB" dirty="0"/>
              <a:t>Grooming </a:t>
            </a:r>
          </a:p>
          <a:p>
            <a:r>
              <a:rPr lang="en-GB" dirty="0"/>
              <a:t>Inappropriate content (violence, sexual, hatred etc)</a:t>
            </a:r>
          </a:p>
          <a:p>
            <a:r>
              <a:rPr lang="en-GB" dirty="0"/>
              <a:t>Losing control over pictures and video / Giving out too much information online</a:t>
            </a:r>
          </a:p>
          <a:p>
            <a:r>
              <a:rPr lang="en-GB" dirty="0"/>
              <a:t>Viruses, hacking and security</a:t>
            </a:r>
          </a:p>
          <a:p>
            <a:r>
              <a:rPr lang="en-GB" dirty="0"/>
              <a:t>Not mature enough – consequences for their actions</a:t>
            </a:r>
          </a:p>
          <a:p>
            <a:r>
              <a:rPr lang="en-GB" dirty="0"/>
              <a:t>Not mature enough – to distinguish between real and “fake news” / real lives vs. “social media lives.</a:t>
            </a:r>
          </a:p>
          <a:p>
            <a:endParaRPr lang="en-GB" dirty="0"/>
          </a:p>
        </p:txBody>
      </p:sp>
    </p:spTree>
    <p:extLst>
      <p:ext uri="{BB962C8B-B14F-4D97-AF65-F5344CB8AC3E}">
        <p14:creationId xmlns:p14="http://schemas.microsoft.com/office/powerpoint/2010/main" val="31744811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CECF57-11CA-47D4-B471-237EBC2036DA}"/>
              </a:ext>
            </a:extLst>
          </p:cNvPr>
          <p:cNvSpPr>
            <a:spLocks noGrp="1"/>
          </p:cNvSpPr>
          <p:nvPr>
            <p:ph sz="quarter" idx="1"/>
          </p:nvPr>
        </p:nvSpPr>
        <p:spPr>
          <a:xfrm>
            <a:off x="712764" y="1143000"/>
            <a:ext cx="10363200" cy="4572000"/>
          </a:xfrm>
        </p:spPr>
        <p:txBody>
          <a:bodyPr/>
          <a:lstStyle/>
          <a:p>
            <a:pPr marL="0" indent="0">
              <a:buNone/>
            </a:pPr>
            <a:r>
              <a:rPr lang="en-GB" dirty="0"/>
              <a:t>Louisa Johnson</a:t>
            </a:r>
          </a:p>
        </p:txBody>
      </p:sp>
      <p:pic>
        <p:nvPicPr>
          <p:cNvPr id="5" name="Picture 4">
            <a:extLst>
              <a:ext uri="{FF2B5EF4-FFF2-40B4-BE49-F238E27FC236}">
                <a16:creationId xmlns:a16="http://schemas.microsoft.com/office/drawing/2014/main" id="{3A8C32B1-71A8-493B-A4FF-1656DEDDBBA3}"/>
              </a:ext>
            </a:extLst>
          </p:cNvPr>
          <p:cNvPicPr>
            <a:picLocks noChangeAspect="1"/>
          </p:cNvPicPr>
          <p:nvPr/>
        </p:nvPicPr>
        <p:blipFill>
          <a:blip r:embed="rId2"/>
          <a:stretch>
            <a:fillRect/>
          </a:stretch>
        </p:blipFill>
        <p:spPr>
          <a:xfrm>
            <a:off x="609600" y="1203265"/>
            <a:ext cx="2762250" cy="1657350"/>
          </a:xfrm>
          <a:prstGeom prst="rect">
            <a:avLst/>
          </a:prstGeom>
        </p:spPr>
      </p:pic>
      <p:sp>
        <p:nvSpPr>
          <p:cNvPr id="6" name="TextBox 5">
            <a:extLst>
              <a:ext uri="{FF2B5EF4-FFF2-40B4-BE49-F238E27FC236}">
                <a16:creationId xmlns:a16="http://schemas.microsoft.com/office/drawing/2014/main" id="{D2779433-518B-410D-8EB5-95AA14C304ED}"/>
              </a:ext>
            </a:extLst>
          </p:cNvPr>
          <p:cNvSpPr txBox="1"/>
          <p:nvPr/>
        </p:nvSpPr>
        <p:spPr>
          <a:xfrm>
            <a:off x="3523225" y="1082738"/>
            <a:ext cx="3798277" cy="646331"/>
          </a:xfrm>
          <a:prstGeom prst="rect">
            <a:avLst/>
          </a:prstGeom>
          <a:noFill/>
        </p:spPr>
        <p:txBody>
          <a:bodyPr wrap="square" rtlCol="0">
            <a:spAutoFit/>
          </a:bodyPr>
          <a:lstStyle/>
          <a:p>
            <a:r>
              <a:rPr lang="en-GB" dirty="0"/>
              <a:t>Louisa, 14</a:t>
            </a:r>
          </a:p>
          <a:p>
            <a:r>
              <a:rPr lang="en-GB" dirty="0"/>
              <a:t>Consequences 4 year later</a:t>
            </a:r>
          </a:p>
        </p:txBody>
      </p:sp>
      <p:pic>
        <p:nvPicPr>
          <p:cNvPr id="7" name="Picture 6">
            <a:extLst>
              <a:ext uri="{FF2B5EF4-FFF2-40B4-BE49-F238E27FC236}">
                <a16:creationId xmlns:a16="http://schemas.microsoft.com/office/drawing/2014/main" id="{E699CAD3-86D4-49A8-BAC0-A9D749EA29D7}"/>
              </a:ext>
            </a:extLst>
          </p:cNvPr>
          <p:cNvPicPr>
            <a:picLocks noChangeAspect="1"/>
          </p:cNvPicPr>
          <p:nvPr/>
        </p:nvPicPr>
        <p:blipFill>
          <a:blip r:embed="rId3"/>
          <a:stretch>
            <a:fillRect/>
          </a:stretch>
        </p:blipFill>
        <p:spPr>
          <a:xfrm>
            <a:off x="6095999" y="451657"/>
            <a:ext cx="5915025" cy="838200"/>
          </a:xfrm>
          <a:prstGeom prst="rect">
            <a:avLst/>
          </a:prstGeom>
          <a:solidFill>
            <a:schemeClr val="bg1"/>
          </a:solidFill>
          <a:ln>
            <a:solidFill>
              <a:schemeClr val="bg1"/>
            </a:solidFill>
          </a:ln>
        </p:spPr>
      </p:pic>
      <p:pic>
        <p:nvPicPr>
          <p:cNvPr id="8" name="Picture 7">
            <a:extLst>
              <a:ext uri="{FF2B5EF4-FFF2-40B4-BE49-F238E27FC236}">
                <a16:creationId xmlns:a16="http://schemas.microsoft.com/office/drawing/2014/main" id="{109C3654-071B-43B9-9281-00D54AEE516B}"/>
              </a:ext>
            </a:extLst>
          </p:cNvPr>
          <p:cNvPicPr>
            <a:picLocks noChangeAspect="1"/>
          </p:cNvPicPr>
          <p:nvPr/>
        </p:nvPicPr>
        <p:blipFill>
          <a:blip r:embed="rId4"/>
          <a:stretch>
            <a:fillRect/>
          </a:stretch>
        </p:blipFill>
        <p:spPr>
          <a:xfrm>
            <a:off x="8639175" y="1455445"/>
            <a:ext cx="2943225" cy="1552575"/>
          </a:xfrm>
          <a:prstGeom prst="rect">
            <a:avLst/>
          </a:prstGeom>
        </p:spPr>
      </p:pic>
      <p:sp>
        <p:nvSpPr>
          <p:cNvPr id="9" name="Rectangle 8">
            <a:extLst>
              <a:ext uri="{FF2B5EF4-FFF2-40B4-BE49-F238E27FC236}">
                <a16:creationId xmlns:a16="http://schemas.microsoft.com/office/drawing/2014/main" id="{F146BF24-6D1C-453D-B061-02A82725E289}"/>
              </a:ext>
            </a:extLst>
          </p:cNvPr>
          <p:cNvSpPr/>
          <p:nvPr/>
        </p:nvSpPr>
        <p:spPr>
          <a:xfrm>
            <a:off x="10972800" y="846138"/>
            <a:ext cx="942535" cy="43402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9392EA9-73A7-4F8B-A0B3-05080DFCBEB4}"/>
              </a:ext>
            </a:extLst>
          </p:cNvPr>
          <p:cNvSpPr txBox="1"/>
          <p:nvPr/>
        </p:nvSpPr>
        <p:spPr>
          <a:xfrm>
            <a:off x="9214338" y="3319975"/>
            <a:ext cx="2110154" cy="923330"/>
          </a:xfrm>
          <a:prstGeom prst="rect">
            <a:avLst/>
          </a:prstGeom>
          <a:noFill/>
        </p:spPr>
        <p:txBody>
          <a:bodyPr wrap="square" rtlCol="0">
            <a:spAutoFit/>
          </a:bodyPr>
          <a:lstStyle/>
          <a:p>
            <a:r>
              <a:rPr lang="en-GB" dirty="0"/>
              <a:t>Jack, 16</a:t>
            </a:r>
          </a:p>
          <a:p>
            <a:r>
              <a:rPr lang="en-GB" dirty="0"/>
              <a:t>Consequences: 5 years later</a:t>
            </a:r>
          </a:p>
        </p:txBody>
      </p:sp>
      <p:sp>
        <p:nvSpPr>
          <p:cNvPr id="11" name="Rectangle 10">
            <a:extLst>
              <a:ext uri="{FF2B5EF4-FFF2-40B4-BE49-F238E27FC236}">
                <a16:creationId xmlns:a16="http://schemas.microsoft.com/office/drawing/2014/main" id="{A8663047-68F4-4913-8C2B-28FD0B432BE8}"/>
              </a:ext>
            </a:extLst>
          </p:cNvPr>
          <p:cNvSpPr/>
          <p:nvPr/>
        </p:nvSpPr>
        <p:spPr>
          <a:xfrm>
            <a:off x="6319178" y="5426790"/>
            <a:ext cx="6096000" cy="1200329"/>
          </a:xfrm>
          <a:prstGeom prst="rect">
            <a:avLst/>
          </a:prstGeom>
        </p:spPr>
        <p:txBody>
          <a:bodyPr>
            <a:spAutoFit/>
          </a:bodyPr>
          <a:lstStyle/>
          <a:p>
            <a:r>
              <a:rPr lang="en-GB" b="1" dirty="0">
                <a:solidFill>
                  <a:srgbClr val="333333"/>
                </a:solidFill>
                <a:latin typeface="Lato"/>
              </a:rPr>
              <a:t>According to a 2018 Career Builder survey, 70 percent of employers use social media to screen candidates during the hiring process. 43 percent use it to check on current employees.</a:t>
            </a:r>
            <a:endParaRPr lang="en-GB" b="1" dirty="0"/>
          </a:p>
        </p:txBody>
      </p:sp>
      <p:pic>
        <p:nvPicPr>
          <p:cNvPr id="12" name="Picture 11">
            <a:extLst>
              <a:ext uri="{FF2B5EF4-FFF2-40B4-BE49-F238E27FC236}">
                <a16:creationId xmlns:a16="http://schemas.microsoft.com/office/drawing/2014/main" id="{13D8E477-C664-40E2-B8F5-275134C8243C}"/>
              </a:ext>
            </a:extLst>
          </p:cNvPr>
          <p:cNvPicPr>
            <a:picLocks noChangeAspect="1"/>
          </p:cNvPicPr>
          <p:nvPr/>
        </p:nvPicPr>
        <p:blipFill>
          <a:blip r:embed="rId5"/>
          <a:stretch>
            <a:fillRect/>
          </a:stretch>
        </p:blipFill>
        <p:spPr>
          <a:xfrm>
            <a:off x="2671763" y="3739384"/>
            <a:ext cx="5086350" cy="1051282"/>
          </a:xfrm>
          <a:prstGeom prst="rect">
            <a:avLst/>
          </a:prstGeom>
        </p:spPr>
      </p:pic>
      <p:sp>
        <p:nvSpPr>
          <p:cNvPr id="13" name="TextBox 12">
            <a:extLst>
              <a:ext uri="{FF2B5EF4-FFF2-40B4-BE49-F238E27FC236}">
                <a16:creationId xmlns:a16="http://schemas.microsoft.com/office/drawing/2014/main" id="{641FCE4A-FE6A-4B49-BFB0-5E241C7D4E51}"/>
              </a:ext>
            </a:extLst>
          </p:cNvPr>
          <p:cNvSpPr txBox="1"/>
          <p:nvPr/>
        </p:nvSpPr>
        <p:spPr>
          <a:xfrm>
            <a:off x="2671763" y="4376200"/>
            <a:ext cx="3363498" cy="646331"/>
          </a:xfrm>
          <a:prstGeom prst="rect">
            <a:avLst/>
          </a:prstGeom>
          <a:noFill/>
        </p:spPr>
        <p:txBody>
          <a:bodyPr wrap="square" rtlCol="0">
            <a:spAutoFit/>
          </a:bodyPr>
          <a:lstStyle/>
          <a:p>
            <a:r>
              <a:rPr lang="en-GB" dirty="0"/>
              <a:t>Kevin, 32</a:t>
            </a:r>
          </a:p>
          <a:p>
            <a:r>
              <a:rPr lang="en-GB" dirty="0"/>
              <a:t>Consequences: 8 years later</a:t>
            </a:r>
          </a:p>
        </p:txBody>
      </p:sp>
      <p:pic>
        <p:nvPicPr>
          <p:cNvPr id="15" name="Picture 14">
            <a:extLst>
              <a:ext uri="{FF2B5EF4-FFF2-40B4-BE49-F238E27FC236}">
                <a16:creationId xmlns:a16="http://schemas.microsoft.com/office/drawing/2014/main" id="{3AC5A0E7-018B-4EA1-BEBB-5E848706979F}"/>
              </a:ext>
            </a:extLst>
          </p:cNvPr>
          <p:cNvPicPr>
            <a:picLocks noChangeAspect="1"/>
          </p:cNvPicPr>
          <p:nvPr/>
        </p:nvPicPr>
        <p:blipFill>
          <a:blip r:embed="rId6"/>
          <a:stretch>
            <a:fillRect/>
          </a:stretch>
        </p:blipFill>
        <p:spPr>
          <a:xfrm>
            <a:off x="206328" y="5287536"/>
            <a:ext cx="2003256" cy="1448651"/>
          </a:xfrm>
          <a:prstGeom prst="rect">
            <a:avLst/>
          </a:prstGeom>
        </p:spPr>
      </p:pic>
      <p:pic>
        <p:nvPicPr>
          <p:cNvPr id="16" name="Picture 15">
            <a:extLst>
              <a:ext uri="{FF2B5EF4-FFF2-40B4-BE49-F238E27FC236}">
                <a16:creationId xmlns:a16="http://schemas.microsoft.com/office/drawing/2014/main" id="{BC378A11-1F98-4E7D-B212-0E4DE3051E8F}"/>
              </a:ext>
            </a:extLst>
          </p:cNvPr>
          <p:cNvPicPr>
            <a:picLocks noChangeAspect="1"/>
          </p:cNvPicPr>
          <p:nvPr/>
        </p:nvPicPr>
        <p:blipFill>
          <a:blip r:embed="rId7"/>
          <a:stretch>
            <a:fillRect/>
          </a:stretch>
        </p:blipFill>
        <p:spPr>
          <a:xfrm>
            <a:off x="2312748" y="5453267"/>
            <a:ext cx="3984889" cy="723900"/>
          </a:xfrm>
          <a:prstGeom prst="rect">
            <a:avLst/>
          </a:prstGeom>
        </p:spPr>
      </p:pic>
      <p:sp>
        <p:nvSpPr>
          <p:cNvPr id="17" name="TextBox 16">
            <a:extLst>
              <a:ext uri="{FF2B5EF4-FFF2-40B4-BE49-F238E27FC236}">
                <a16:creationId xmlns:a16="http://schemas.microsoft.com/office/drawing/2014/main" id="{A1A1214D-0073-4C3A-9B83-AA335D3A5ADF}"/>
              </a:ext>
            </a:extLst>
          </p:cNvPr>
          <p:cNvSpPr txBox="1"/>
          <p:nvPr/>
        </p:nvSpPr>
        <p:spPr>
          <a:xfrm>
            <a:off x="2190163" y="6160206"/>
            <a:ext cx="3363498" cy="646331"/>
          </a:xfrm>
          <a:prstGeom prst="rect">
            <a:avLst/>
          </a:prstGeom>
          <a:noFill/>
        </p:spPr>
        <p:txBody>
          <a:bodyPr wrap="square" rtlCol="0">
            <a:spAutoFit/>
          </a:bodyPr>
          <a:lstStyle/>
          <a:p>
            <a:r>
              <a:rPr lang="en-GB" dirty="0"/>
              <a:t>Donte, 14</a:t>
            </a:r>
          </a:p>
          <a:p>
            <a:r>
              <a:rPr lang="en-GB" dirty="0"/>
              <a:t>Consequences: 7 years later</a:t>
            </a:r>
          </a:p>
        </p:txBody>
      </p:sp>
      <p:pic>
        <p:nvPicPr>
          <p:cNvPr id="18" name="Picture 17">
            <a:extLst>
              <a:ext uri="{FF2B5EF4-FFF2-40B4-BE49-F238E27FC236}">
                <a16:creationId xmlns:a16="http://schemas.microsoft.com/office/drawing/2014/main" id="{7D8689EC-68E3-4162-80E1-BA095C41964E}"/>
              </a:ext>
            </a:extLst>
          </p:cNvPr>
          <p:cNvPicPr>
            <a:picLocks noChangeAspect="1"/>
          </p:cNvPicPr>
          <p:nvPr/>
        </p:nvPicPr>
        <p:blipFill rotWithShape="1">
          <a:blip r:embed="rId8"/>
          <a:srcRect l="56085" t="734" r="-98" b="-734"/>
          <a:stretch/>
        </p:blipFill>
        <p:spPr>
          <a:xfrm>
            <a:off x="3371849" y="73508"/>
            <a:ext cx="2217713" cy="1095375"/>
          </a:xfrm>
          <a:prstGeom prst="rect">
            <a:avLst/>
          </a:prstGeom>
        </p:spPr>
      </p:pic>
      <p:pic>
        <p:nvPicPr>
          <p:cNvPr id="4" name="Picture 3">
            <a:extLst>
              <a:ext uri="{FF2B5EF4-FFF2-40B4-BE49-F238E27FC236}">
                <a16:creationId xmlns:a16="http://schemas.microsoft.com/office/drawing/2014/main" id="{52A67BEC-2BB4-478C-9695-4831B1765831}"/>
              </a:ext>
            </a:extLst>
          </p:cNvPr>
          <p:cNvPicPr>
            <a:picLocks noChangeAspect="1"/>
          </p:cNvPicPr>
          <p:nvPr/>
        </p:nvPicPr>
        <p:blipFill rotWithShape="1">
          <a:blip r:embed="rId8"/>
          <a:srcRect l="-888" t="-1718" r="61484" b="1718"/>
          <a:stretch/>
        </p:blipFill>
        <p:spPr>
          <a:xfrm>
            <a:off x="1486189" y="60567"/>
            <a:ext cx="1985454" cy="1095375"/>
          </a:xfrm>
          <a:prstGeom prst="rect">
            <a:avLst/>
          </a:prstGeom>
        </p:spPr>
      </p:pic>
      <p:sp>
        <p:nvSpPr>
          <p:cNvPr id="2" name="TextBox 1">
            <a:extLst>
              <a:ext uri="{FF2B5EF4-FFF2-40B4-BE49-F238E27FC236}">
                <a16:creationId xmlns:a16="http://schemas.microsoft.com/office/drawing/2014/main" id="{B0464078-4603-40A3-ABC8-17079C42E904}"/>
              </a:ext>
            </a:extLst>
          </p:cNvPr>
          <p:cNvSpPr txBox="1"/>
          <p:nvPr/>
        </p:nvSpPr>
        <p:spPr>
          <a:xfrm>
            <a:off x="352926" y="3160295"/>
            <a:ext cx="1837237" cy="1754326"/>
          </a:xfrm>
          <a:prstGeom prst="rect">
            <a:avLst/>
          </a:prstGeom>
          <a:solidFill>
            <a:srgbClr val="00B0F0"/>
          </a:solidFill>
        </p:spPr>
        <p:txBody>
          <a:bodyPr wrap="square" rtlCol="0">
            <a:spAutoFit/>
          </a:bodyPr>
          <a:lstStyle/>
          <a:p>
            <a:r>
              <a:rPr lang="en-GB" b="1" dirty="0"/>
              <a:t>Something your child says on social media NOW could have an effect on their future</a:t>
            </a:r>
          </a:p>
        </p:txBody>
      </p:sp>
    </p:spTree>
    <p:extLst>
      <p:ext uri="{BB962C8B-B14F-4D97-AF65-F5344CB8AC3E}">
        <p14:creationId xmlns:p14="http://schemas.microsoft.com/office/powerpoint/2010/main" val="33407625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D0F57-DB6B-4F31-BF0B-5DF425D9A38B}"/>
              </a:ext>
            </a:extLst>
          </p:cNvPr>
          <p:cNvSpPr>
            <a:spLocks noGrp="1"/>
          </p:cNvSpPr>
          <p:nvPr>
            <p:ph type="title"/>
          </p:nvPr>
        </p:nvSpPr>
        <p:spPr/>
        <p:txBody>
          <a:bodyPr/>
          <a:lstStyle/>
          <a:p>
            <a:r>
              <a:rPr lang="en-GB" b="1" u="sng" dirty="0"/>
              <a:t>Manage Risk</a:t>
            </a:r>
          </a:p>
        </p:txBody>
      </p:sp>
      <p:sp>
        <p:nvSpPr>
          <p:cNvPr id="3" name="Content Placeholder 2">
            <a:extLst>
              <a:ext uri="{FF2B5EF4-FFF2-40B4-BE49-F238E27FC236}">
                <a16:creationId xmlns:a16="http://schemas.microsoft.com/office/drawing/2014/main" id="{8F84E674-694A-4B50-9F3F-B35041D4ED96}"/>
              </a:ext>
            </a:extLst>
          </p:cNvPr>
          <p:cNvSpPr>
            <a:spLocks noGrp="1"/>
          </p:cNvSpPr>
          <p:nvPr>
            <p:ph idx="1"/>
          </p:nvPr>
        </p:nvSpPr>
        <p:spPr>
          <a:xfrm>
            <a:off x="1295401" y="2556932"/>
            <a:ext cx="4098234" cy="2704181"/>
          </a:xfrm>
        </p:spPr>
        <p:txBody>
          <a:bodyPr>
            <a:normAutofit fontScale="77500" lnSpcReduction="20000"/>
          </a:bodyPr>
          <a:lstStyle/>
          <a:p>
            <a:r>
              <a:rPr lang="en-GB" sz="1800" dirty="0"/>
              <a:t>Cyber bullying</a:t>
            </a:r>
          </a:p>
          <a:p>
            <a:r>
              <a:rPr lang="en-GB" sz="1800" dirty="0"/>
              <a:t>Grooming</a:t>
            </a:r>
          </a:p>
          <a:p>
            <a:r>
              <a:rPr lang="en-GB" sz="1800" dirty="0"/>
              <a:t>Inappropriate content (violence, sexual, hatred etc)</a:t>
            </a:r>
          </a:p>
          <a:p>
            <a:r>
              <a:rPr lang="en-GB" sz="1800" dirty="0"/>
              <a:t>Losing control over pictures and video / Giving out too much information online</a:t>
            </a:r>
          </a:p>
          <a:p>
            <a:r>
              <a:rPr lang="en-GB" sz="1800" dirty="0"/>
              <a:t>Viruses, hacking and security</a:t>
            </a:r>
          </a:p>
          <a:p>
            <a:r>
              <a:rPr lang="en-GB" sz="1800" dirty="0"/>
              <a:t>Not mature enough – consequences for their actions</a:t>
            </a:r>
          </a:p>
          <a:p>
            <a:r>
              <a:rPr lang="en-GB" sz="1800" dirty="0"/>
              <a:t>Not mature enough – to distinguish between real and “fake news” / real lives vs. “social media lives.</a:t>
            </a:r>
          </a:p>
          <a:p>
            <a:endParaRPr lang="en-GB" sz="1800" dirty="0"/>
          </a:p>
          <a:p>
            <a:pPr marL="0" indent="0">
              <a:buNone/>
            </a:pPr>
            <a:endParaRPr lang="en-GB" dirty="0"/>
          </a:p>
        </p:txBody>
      </p:sp>
      <p:sp>
        <p:nvSpPr>
          <p:cNvPr id="4" name="TextBox 3">
            <a:extLst>
              <a:ext uri="{FF2B5EF4-FFF2-40B4-BE49-F238E27FC236}">
                <a16:creationId xmlns:a16="http://schemas.microsoft.com/office/drawing/2014/main" id="{BB3E9F2F-BC21-4B26-B929-FADAD01A5DE7}"/>
              </a:ext>
            </a:extLst>
          </p:cNvPr>
          <p:cNvSpPr txBox="1"/>
          <p:nvPr/>
        </p:nvSpPr>
        <p:spPr>
          <a:xfrm>
            <a:off x="6096000" y="2338270"/>
            <a:ext cx="4800599" cy="3862596"/>
          </a:xfrm>
          <a:prstGeom prst="rect">
            <a:avLst/>
          </a:prstGeom>
          <a:noFill/>
        </p:spPr>
        <p:txBody>
          <a:bodyPr wrap="square" rtlCol="0">
            <a:spAutoFit/>
          </a:bodyPr>
          <a:lstStyle/>
          <a:p>
            <a:r>
              <a:rPr lang="en-GB" sz="3500" b="1" dirty="0">
                <a:solidFill>
                  <a:srgbClr val="FF0000"/>
                </a:solidFill>
              </a:rPr>
              <a:t>Think about what your child likes to do online:</a:t>
            </a:r>
          </a:p>
          <a:p>
            <a:endParaRPr lang="en-GB" sz="3500" dirty="0">
              <a:solidFill>
                <a:srgbClr val="FF0000"/>
              </a:solidFill>
            </a:endParaRPr>
          </a:p>
          <a:p>
            <a:r>
              <a:rPr lang="en-GB" sz="3500" dirty="0">
                <a:solidFill>
                  <a:srgbClr val="FF0000"/>
                </a:solidFill>
              </a:rPr>
              <a:t>What are the potential risks?</a:t>
            </a:r>
          </a:p>
          <a:p>
            <a:r>
              <a:rPr lang="en-GB" sz="3500" dirty="0">
                <a:solidFill>
                  <a:srgbClr val="FF0000"/>
                </a:solidFill>
              </a:rPr>
              <a:t>How can you reduce the risk?</a:t>
            </a:r>
          </a:p>
        </p:txBody>
      </p:sp>
    </p:spTree>
    <p:extLst>
      <p:ext uri="{BB962C8B-B14F-4D97-AF65-F5344CB8AC3E}">
        <p14:creationId xmlns:p14="http://schemas.microsoft.com/office/powerpoint/2010/main" val="41111624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Risks of Gaming</a:t>
            </a:r>
          </a:p>
        </p:txBody>
      </p:sp>
      <p:sp>
        <p:nvSpPr>
          <p:cNvPr id="3" name="Content Placeholder 2"/>
          <p:cNvSpPr>
            <a:spLocks noGrp="1"/>
          </p:cNvSpPr>
          <p:nvPr>
            <p:ph idx="1"/>
          </p:nvPr>
        </p:nvSpPr>
        <p:spPr/>
        <p:txBody>
          <a:bodyPr>
            <a:normAutofit fontScale="92500"/>
          </a:bodyPr>
          <a:lstStyle/>
          <a:p>
            <a:r>
              <a:rPr lang="en-GB" dirty="0"/>
              <a:t>Many online games have communication features which allow their users to interact anonymously e.g. </a:t>
            </a:r>
            <a:r>
              <a:rPr lang="en-GB" dirty="0" err="1"/>
              <a:t>Minecraft</a:t>
            </a:r>
            <a:r>
              <a:rPr lang="en-GB" dirty="0"/>
              <a:t> (all devices) and World of Warcraft (PC)</a:t>
            </a:r>
            <a:endParaRPr lang="en-GB" i="1" dirty="0"/>
          </a:p>
          <a:p>
            <a:r>
              <a:rPr lang="en-GB" dirty="0"/>
              <a:t>Cyberbullies may harass fellow gamers and online scam artists may promise virtual goods in an effort to get credit card information e.g. World of Warcraft</a:t>
            </a:r>
          </a:p>
          <a:p>
            <a:r>
              <a:rPr lang="en-GB" dirty="0"/>
              <a:t>Some game consoles allow internet access as well, so it is important to be aware of their communication features. </a:t>
            </a:r>
          </a:p>
          <a:p>
            <a:r>
              <a:rPr lang="en-GB" dirty="0"/>
              <a:t>If there is a credit card linked to the account (presumably yours!), there is the chance that virtual goods can be purchased – accidentally or otherwise!</a:t>
            </a:r>
          </a:p>
        </p:txBody>
      </p:sp>
    </p:spTree>
    <p:extLst>
      <p:ext uri="{BB962C8B-B14F-4D97-AF65-F5344CB8AC3E}">
        <p14:creationId xmlns:p14="http://schemas.microsoft.com/office/powerpoint/2010/main" val="38066988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6461" y="968685"/>
            <a:ext cx="9601196" cy="1303867"/>
          </a:xfrm>
        </p:spPr>
        <p:txBody>
          <a:bodyPr/>
          <a:lstStyle/>
          <a:p>
            <a:r>
              <a:rPr lang="en-GB" dirty="0"/>
              <a:t>Tips</a:t>
            </a:r>
          </a:p>
        </p:txBody>
      </p:sp>
      <p:sp>
        <p:nvSpPr>
          <p:cNvPr id="3" name="Content Placeholder 2"/>
          <p:cNvSpPr>
            <a:spLocks noGrp="1"/>
          </p:cNvSpPr>
          <p:nvPr>
            <p:ph idx="1"/>
          </p:nvPr>
        </p:nvSpPr>
        <p:spPr/>
        <p:txBody>
          <a:bodyPr>
            <a:normAutofit fontScale="85000" lnSpcReduction="20000"/>
          </a:bodyPr>
          <a:lstStyle/>
          <a:p>
            <a:r>
              <a:rPr lang="en-GB" dirty="0"/>
              <a:t>Keep the computer in a high-traffic area of your home. </a:t>
            </a:r>
          </a:p>
          <a:p>
            <a:r>
              <a:rPr lang="en-GB" dirty="0"/>
              <a:t>Remember that Internet technology can be mobile, so make sure to monitor mobile phones, gaming devices, and laptops. Encourage children to use </a:t>
            </a:r>
            <a:r>
              <a:rPr lang="en-GB" dirty="0" err="1"/>
              <a:t>ipads</a:t>
            </a:r>
            <a:r>
              <a:rPr lang="en-GB" dirty="0"/>
              <a:t>/mobiles in shared areas (or leave doors open)</a:t>
            </a:r>
          </a:p>
          <a:p>
            <a:r>
              <a:rPr lang="en-GB" dirty="0"/>
              <a:t>Establish limits for which online sites children may visit and for how long.</a:t>
            </a:r>
          </a:p>
          <a:p>
            <a:r>
              <a:rPr lang="en-GB" dirty="0"/>
              <a:t>Surf the Internet with your children and let them show you what they like to do online.</a:t>
            </a:r>
          </a:p>
          <a:p>
            <a:r>
              <a:rPr lang="en-GB" dirty="0"/>
              <a:t>Know who is connecting with your children online and set rules for social networking, instant messaging, e-mailing, online gaming, and using webcams.</a:t>
            </a:r>
          </a:p>
          <a:p>
            <a:r>
              <a:rPr lang="en-GB" dirty="0"/>
              <a:t>Check the browser search history on a regular basis.</a:t>
            </a:r>
          </a:p>
          <a:p>
            <a:endParaRPr lang="en-GB" dirty="0"/>
          </a:p>
        </p:txBody>
      </p:sp>
    </p:spTree>
    <p:extLst>
      <p:ext uri="{BB962C8B-B14F-4D97-AF65-F5344CB8AC3E}">
        <p14:creationId xmlns:p14="http://schemas.microsoft.com/office/powerpoint/2010/main" val="26017105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Communication</a:t>
            </a:r>
            <a:br>
              <a:rPr lang="en-GB" dirty="0"/>
            </a:br>
            <a:endParaRPr lang="en-GB" dirty="0"/>
          </a:p>
        </p:txBody>
      </p:sp>
      <p:sp>
        <p:nvSpPr>
          <p:cNvPr id="3" name="Content Placeholder 2"/>
          <p:cNvSpPr>
            <a:spLocks noGrp="1"/>
          </p:cNvSpPr>
          <p:nvPr>
            <p:ph idx="1"/>
          </p:nvPr>
        </p:nvSpPr>
        <p:spPr>
          <a:xfrm>
            <a:off x="1295402" y="2474258"/>
            <a:ext cx="9601196" cy="3318936"/>
          </a:xfrm>
        </p:spPr>
        <p:txBody>
          <a:bodyPr>
            <a:normAutofit/>
          </a:bodyPr>
          <a:lstStyle/>
          <a:p>
            <a:r>
              <a:rPr lang="en-GB" dirty="0"/>
              <a:t>Be a part of their online life; involve the whole family and show an interest. Find out what sites they visit and what they love about them.</a:t>
            </a:r>
          </a:p>
          <a:p>
            <a:r>
              <a:rPr lang="en-GB" dirty="0"/>
              <a:t>Don’t rely on filters. No filter or parental controls tool is 100% effective, and many of the risks that young people face online are because of their own and other’s behaviour. </a:t>
            </a:r>
          </a:p>
        </p:txBody>
      </p:sp>
    </p:spTree>
    <p:extLst>
      <p:ext uri="{BB962C8B-B14F-4D97-AF65-F5344CB8AC3E}">
        <p14:creationId xmlns:p14="http://schemas.microsoft.com/office/powerpoint/2010/main" val="7480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dirty="0"/>
              <a:t>Discussion Starters</a:t>
            </a:r>
            <a:br>
              <a:rPr lang="en-GB" sz="4000" dirty="0"/>
            </a:br>
            <a:r>
              <a:rPr lang="en-GB" sz="4000" dirty="0"/>
              <a:t/>
            </a:r>
            <a:br>
              <a:rPr lang="en-GB" sz="4000" dirty="0"/>
            </a:br>
            <a:endParaRPr lang="en-GB" sz="4000" dirty="0"/>
          </a:p>
        </p:txBody>
      </p:sp>
      <p:sp>
        <p:nvSpPr>
          <p:cNvPr id="6" name="Content Placeholder 5"/>
          <p:cNvSpPr>
            <a:spLocks noGrp="1"/>
          </p:cNvSpPr>
          <p:nvPr>
            <p:ph idx="1"/>
          </p:nvPr>
        </p:nvSpPr>
        <p:spPr>
          <a:xfrm>
            <a:off x="824754" y="2543485"/>
            <a:ext cx="11008658" cy="3669056"/>
          </a:xfrm>
        </p:spPr>
        <p:txBody>
          <a:bodyPr>
            <a:normAutofit fontScale="92500" lnSpcReduction="10000"/>
          </a:bodyPr>
          <a:lstStyle/>
          <a:p>
            <a:r>
              <a:rPr lang="en-GB" sz="1800" dirty="0"/>
              <a:t>What are your favourite things to do online?</a:t>
            </a:r>
          </a:p>
          <a:p>
            <a:r>
              <a:rPr lang="en-GB" sz="1800" dirty="0"/>
              <a:t>What is personal information? Why should you keep it private?</a:t>
            </a:r>
          </a:p>
          <a:p>
            <a:r>
              <a:rPr lang="en-GB" sz="1800" dirty="0"/>
              <a:t>What could you do to be safer online?</a:t>
            </a:r>
          </a:p>
          <a:p>
            <a:r>
              <a:rPr lang="en-GB" sz="1800" dirty="0"/>
              <a:t>What would you do if anyone online asked to meet you face-to-face?</a:t>
            </a:r>
          </a:p>
          <a:p>
            <a:r>
              <a:rPr lang="en-GB" sz="1800" dirty="0"/>
              <a:t>Besides me, who do you feel that you can talk to if you are in a scary or uncomfortable situation?</a:t>
            </a:r>
            <a:endParaRPr lang="en-US" sz="1800" dirty="0">
              <a:solidFill>
                <a:srgbClr val="000000"/>
              </a:solidFill>
              <a:cs typeface="Arial" panose="020B0604020202020204" pitchFamily="34" charset="0"/>
            </a:endParaRPr>
          </a:p>
          <a:p>
            <a:r>
              <a:rPr lang="en-GB" sz="1800" dirty="0"/>
              <a:t>Do you use DM or chat rooms to talk to your friends and others?</a:t>
            </a:r>
          </a:p>
          <a:p>
            <a:r>
              <a:rPr lang="en-GB" sz="1800" dirty="0"/>
              <a:t>How many people do you have on your buddy/contact list(s) and who are they?</a:t>
            </a:r>
          </a:p>
          <a:p>
            <a:r>
              <a:rPr lang="en-GB" sz="1800" dirty="0"/>
              <a:t>Have you ever chatted with someone you did not know in real life? What kinds of things did you talk about?</a:t>
            </a:r>
          </a:p>
          <a:p>
            <a:r>
              <a:rPr lang="en-GB" sz="1800" dirty="0"/>
              <a:t>Do you know how to block others in chat rooms and IM? Can you show me how to do this?</a:t>
            </a:r>
          </a:p>
          <a:p>
            <a:pPr marL="0" indent="0" algn="ctr">
              <a:buNone/>
            </a:pPr>
            <a:r>
              <a:rPr lang="en-GB" sz="1800" b="1" dirty="0"/>
              <a:t>Go to </a:t>
            </a:r>
            <a:r>
              <a:rPr lang="en-GB" sz="1800" b="1" dirty="0">
                <a:hlinkClick r:id="rId3"/>
              </a:rPr>
              <a:t>http://www.netsmartz.org/InternetSafety</a:t>
            </a:r>
            <a:r>
              <a:rPr lang="en-GB" sz="1800" b="1" dirty="0"/>
              <a:t> for further examples.</a:t>
            </a:r>
          </a:p>
          <a:p>
            <a:endParaRPr lang="en-GB" sz="1800" dirty="0"/>
          </a:p>
          <a:p>
            <a:pPr lvl="0" defTabSz="914400" eaLnBrk="0" fontAlgn="base" hangingPunct="0">
              <a:spcBef>
                <a:spcPct val="0"/>
              </a:spcBef>
              <a:spcAft>
                <a:spcPct val="0"/>
              </a:spcAft>
              <a:buFontTx/>
              <a:buChar char="•"/>
            </a:pPr>
            <a:endParaRPr lang="en-US" sz="1800" dirty="0">
              <a:latin typeface="Arial" panose="020B0604020202020204" pitchFamily="34" charset="0"/>
            </a:endParaRPr>
          </a:p>
          <a:p>
            <a:endParaRPr lang="en-GB" sz="1800" dirty="0"/>
          </a:p>
        </p:txBody>
      </p:sp>
    </p:spTree>
    <p:extLst>
      <p:ext uri="{BB962C8B-B14F-4D97-AF65-F5344CB8AC3E}">
        <p14:creationId xmlns:p14="http://schemas.microsoft.com/office/powerpoint/2010/main" val="30882344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8089" y="3661832"/>
            <a:ext cx="7948246" cy="369332"/>
          </a:xfrm>
          <a:prstGeom prst="rect">
            <a:avLst/>
          </a:prstGeom>
        </p:spPr>
        <p:txBody>
          <a:bodyPr wrap="square">
            <a:spAutoFit/>
          </a:bodyPr>
          <a:lstStyle/>
          <a:p>
            <a:pPr marL="285750" indent="-285750">
              <a:buFont typeface="Arial" panose="020B0604020202020204" pitchFamily="34" charset="0"/>
              <a:buChar char="•"/>
            </a:pPr>
            <a:endParaRPr lang="en-GB" dirty="0"/>
          </a:p>
        </p:txBody>
      </p:sp>
      <p:sp>
        <p:nvSpPr>
          <p:cNvPr id="3" name="Title 2"/>
          <p:cNvSpPr>
            <a:spLocks noGrp="1"/>
          </p:cNvSpPr>
          <p:nvPr>
            <p:ph type="title"/>
          </p:nvPr>
        </p:nvSpPr>
        <p:spPr>
          <a:xfrm>
            <a:off x="1295402" y="982132"/>
            <a:ext cx="9811869" cy="1087967"/>
          </a:xfrm>
        </p:spPr>
        <p:txBody>
          <a:bodyPr>
            <a:normAutofit fontScale="90000"/>
          </a:bodyPr>
          <a:lstStyle/>
          <a:p>
            <a:r>
              <a:rPr lang="en-GB" sz="4400" dirty="0"/>
              <a:t/>
            </a:r>
            <a:br>
              <a:rPr lang="en-GB" sz="4400" dirty="0"/>
            </a:br>
            <a:r>
              <a:rPr lang="en-GB" dirty="0"/>
              <a:t/>
            </a:r>
            <a:br>
              <a:rPr lang="en-GB" dirty="0"/>
            </a:br>
            <a:r>
              <a:rPr lang="en-GB" sz="4400" dirty="0"/>
              <a:t>Parental Controls</a:t>
            </a:r>
            <a:br>
              <a:rPr lang="en-GB" sz="4400" dirty="0"/>
            </a:br>
            <a:r>
              <a:rPr lang="en-GB" sz="3000" dirty="0"/>
              <a:t>Internet Providers</a:t>
            </a:r>
            <a:r>
              <a:rPr lang="en-GB" sz="4400" dirty="0"/>
              <a:t/>
            </a:r>
            <a:br>
              <a:rPr lang="en-GB" sz="4400" dirty="0"/>
            </a:br>
            <a:r>
              <a:rPr lang="en-GB" dirty="0"/>
              <a:t/>
            </a:r>
            <a:br>
              <a:rPr lang="en-GB" dirty="0"/>
            </a:br>
            <a:endParaRPr lang="en-GB" sz="4400" dirty="0"/>
          </a:p>
        </p:txBody>
      </p:sp>
      <p:sp>
        <p:nvSpPr>
          <p:cNvPr id="6" name="Text Placeholder 5"/>
          <p:cNvSpPr>
            <a:spLocks noGrp="1"/>
          </p:cNvSpPr>
          <p:nvPr>
            <p:ph idx="1"/>
          </p:nvPr>
        </p:nvSpPr>
        <p:spPr>
          <a:xfrm>
            <a:off x="1295402" y="2624664"/>
            <a:ext cx="9601196" cy="3668560"/>
          </a:xfrm>
        </p:spPr>
        <p:txBody>
          <a:bodyPr>
            <a:normAutofit fontScale="92500" lnSpcReduction="20000"/>
          </a:bodyPr>
          <a:lstStyle/>
          <a:p>
            <a:pPr>
              <a:buFont typeface="Arial" panose="020B0604020202020204" pitchFamily="34" charset="0"/>
              <a:buChar char="•"/>
            </a:pPr>
            <a:r>
              <a:rPr lang="en-GB" dirty="0">
                <a:solidFill>
                  <a:schemeClr val="tx1"/>
                </a:solidFill>
              </a:rPr>
              <a:t>The 5 big internet providers in the UK – </a:t>
            </a:r>
            <a:r>
              <a:rPr lang="en-GB" b="1" dirty="0">
                <a:solidFill>
                  <a:schemeClr val="tx1"/>
                </a:solidFill>
              </a:rPr>
              <a:t>BT, Sky, TalkTalk, </a:t>
            </a:r>
            <a:r>
              <a:rPr lang="en-GB" b="1" dirty="0" err="1">
                <a:solidFill>
                  <a:schemeClr val="tx1"/>
                </a:solidFill>
              </a:rPr>
              <a:t>Plusnet</a:t>
            </a:r>
            <a:r>
              <a:rPr lang="en-GB" b="1" dirty="0">
                <a:solidFill>
                  <a:schemeClr val="tx1"/>
                </a:solidFill>
              </a:rPr>
              <a:t> </a:t>
            </a:r>
            <a:r>
              <a:rPr lang="en-GB" dirty="0">
                <a:solidFill>
                  <a:schemeClr val="tx1"/>
                </a:solidFill>
              </a:rPr>
              <a:t>and </a:t>
            </a:r>
            <a:r>
              <a:rPr lang="en-GB" b="1" dirty="0">
                <a:solidFill>
                  <a:schemeClr val="tx1"/>
                </a:solidFill>
              </a:rPr>
              <a:t>Virgin Media</a:t>
            </a:r>
            <a:r>
              <a:rPr lang="en-GB" dirty="0">
                <a:solidFill>
                  <a:schemeClr val="tx1"/>
                </a:solidFill>
              </a:rPr>
              <a:t> - provide their customers with free parental controls.</a:t>
            </a:r>
          </a:p>
          <a:p>
            <a:pPr>
              <a:buFont typeface="Arial" panose="020B0604020202020204" pitchFamily="34" charset="0"/>
              <a:buChar char="•"/>
            </a:pPr>
            <a:r>
              <a:rPr lang="en-GB" dirty="0">
                <a:solidFill>
                  <a:schemeClr val="tx1"/>
                </a:solidFill>
              </a:rPr>
              <a:t>These providers offer filter levels e.g. BT provides ‘light’, ‘moderate’ or ‘strict’ filter levels.</a:t>
            </a:r>
          </a:p>
          <a:p>
            <a:pPr>
              <a:buFont typeface="Arial" panose="020B0604020202020204" pitchFamily="34" charset="0"/>
              <a:buChar char="•"/>
            </a:pPr>
            <a:r>
              <a:rPr lang="en-GB" dirty="0">
                <a:solidFill>
                  <a:schemeClr val="tx1"/>
                </a:solidFill>
              </a:rPr>
              <a:t>Parents can :</a:t>
            </a:r>
          </a:p>
          <a:p>
            <a:pPr>
              <a:buFontTx/>
              <a:buChar char="-"/>
            </a:pPr>
            <a:r>
              <a:rPr lang="en-GB" dirty="0">
                <a:solidFill>
                  <a:schemeClr val="tx1"/>
                </a:solidFill>
              </a:rPr>
              <a:t>customise their parental controls.</a:t>
            </a:r>
          </a:p>
          <a:p>
            <a:pPr>
              <a:buFontTx/>
              <a:buChar char="-"/>
            </a:pPr>
            <a:r>
              <a:rPr lang="en-GB" dirty="0">
                <a:solidFill>
                  <a:schemeClr val="tx1"/>
                </a:solidFill>
              </a:rPr>
              <a:t>allow and block specific sites.</a:t>
            </a:r>
          </a:p>
          <a:p>
            <a:pPr>
              <a:buFontTx/>
              <a:buChar char="-"/>
            </a:pPr>
            <a:r>
              <a:rPr lang="en-GB" dirty="0">
                <a:solidFill>
                  <a:schemeClr val="tx1"/>
                </a:solidFill>
              </a:rPr>
              <a:t>set filter times.</a:t>
            </a:r>
          </a:p>
          <a:p>
            <a:pPr>
              <a:buFontTx/>
              <a:buChar char="-"/>
            </a:pPr>
            <a:r>
              <a:rPr lang="en-GB" dirty="0">
                <a:solidFill>
                  <a:schemeClr val="tx1"/>
                </a:solidFill>
              </a:rPr>
              <a:t>set limits for time online.</a:t>
            </a:r>
          </a:p>
          <a:p>
            <a:pPr marL="0" indent="0">
              <a:buNone/>
            </a:pPr>
            <a:endParaRPr lang="en-GB" dirty="0"/>
          </a:p>
        </p:txBody>
      </p:sp>
    </p:spTree>
    <p:extLst>
      <p:ext uri="{BB962C8B-B14F-4D97-AF65-F5344CB8AC3E}">
        <p14:creationId xmlns:p14="http://schemas.microsoft.com/office/powerpoint/2010/main" val="12354175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Parental Controls</a:t>
            </a:r>
            <a:br>
              <a:rPr lang="en-GB" dirty="0"/>
            </a:br>
            <a:r>
              <a:rPr lang="en-GB" sz="2700" dirty="0"/>
              <a:t>Gaming Devices</a:t>
            </a:r>
          </a:p>
        </p:txBody>
      </p:sp>
      <p:sp>
        <p:nvSpPr>
          <p:cNvPr id="3" name="Content Placeholder 2"/>
          <p:cNvSpPr>
            <a:spLocks noGrp="1"/>
          </p:cNvSpPr>
          <p:nvPr>
            <p:ph idx="1"/>
          </p:nvPr>
        </p:nvSpPr>
        <p:spPr>
          <a:xfrm>
            <a:off x="1295401" y="2556932"/>
            <a:ext cx="9601196" cy="3669056"/>
          </a:xfrm>
        </p:spPr>
        <p:txBody>
          <a:bodyPr>
            <a:normAutofit fontScale="92500" lnSpcReduction="10000"/>
          </a:bodyPr>
          <a:lstStyle/>
          <a:p>
            <a:r>
              <a:rPr lang="en-GB" dirty="0"/>
              <a:t>Parental controls can also be set up on games consoles, such as </a:t>
            </a:r>
            <a:r>
              <a:rPr lang="en-GB" dirty="0" err="1"/>
              <a:t>Playstation</a:t>
            </a:r>
            <a:r>
              <a:rPr lang="en-GB" dirty="0"/>
              <a:t>, Xbox and Nintendo Wii.</a:t>
            </a:r>
          </a:p>
          <a:p>
            <a:r>
              <a:rPr lang="en-GB" dirty="0"/>
              <a:t>Restrict games based on age rating. Don’t cave in to peer pressure! If ALL parents stick together, children will be safer!</a:t>
            </a:r>
          </a:p>
          <a:p>
            <a:r>
              <a:rPr lang="en-GB" dirty="0"/>
              <a:t>Restrict time spent e.g. On the Xbox 360 activate the “Family Timer” to limit the total amount. </a:t>
            </a:r>
          </a:p>
          <a:p>
            <a:r>
              <a:rPr lang="en-GB" dirty="0"/>
              <a:t>Control your child’s friend requests so you know who they’re playing with online.</a:t>
            </a:r>
          </a:p>
          <a:p>
            <a:r>
              <a:rPr lang="en-GB" dirty="0"/>
              <a:t>Restrict online user-to-user communication and the exchange of user-generated content.</a:t>
            </a:r>
          </a:p>
        </p:txBody>
      </p:sp>
    </p:spTree>
    <p:extLst>
      <p:ext uri="{BB962C8B-B14F-4D97-AF65-F5344CB8AC3E}">
        <p14:creationId xmlns:p14="http://schemas.microsoft.com/office/powerpoint/2010/main" val="39097997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940797"/>
          </a:xfrm>
        </p:spPr>
        <p:txBody>
          <a:bodyPr>
            <a:normAutofit fontScale="90000"/>
          </a:bodyPr>
          <a:lstStyle/>
          <a:p>
            <a:r>
              <a:rPr lang="en-GB" dirty="0"/>
              <a:t>Parental Controls</a:t>
            </a:r>
            <a:br>
              <a:rPr lang="en-GB" dirty="0"/>
            </a:br>
            <a:r>
              <a:rPr lang="en-GB" sz="3000" dirty="0"/>
              <a:t>Smartphones</a:t>
            </a:r>
          </a:p>
        </p:txBody>
      </p:sp>
      <p:sp>
        <p:nvSpPr>
          <p:cNvPr id="3" name="Content Placeholder 2"/>
          <p:cNvSpPr>
            <a:spLocks noGrp="1"/>
          </p:cNvSpPr>
          <p:nvPr>
            <p:ph idx="1"/>
          </p:nvPr>
        </p:nvSpPr>
        <p:spPr>
          <a:xfrm>
            <a:off x="981635" y="2514600"/>
            <a:ext cx="10287000" cy="3765176"/>
          </a:xfrm>
        </p:spPr>
        <p:txBody>
          <a:bodyPr>
            <a:normAutofit fontScale="92500"/>
          </a:bodyPr>
          <a:lstStyle/>
          <a:p>
            <a:r>
              <a:rPr lang="en-GB" dirty="0"/>
              <a:t>Capable of a range of internet functions: social networking, listening to music, playing games, browsing the internet, checking emails, taking photos and videos and watching TV.</a:t>
            </a:r>
          </a:p>
          <a:p>
            <a:r>
              <a:rPr lang="en-GB" dirty="0"/>
              <a:t>Out and about, users access the internet via 3G connection which is provided by the data allowance in their mobile contract. </a:t>
            </a:r>
          </a:p>
          <a:p>
            <a:r>
              <a:rPr lang="en-GB" dirty="0"/>
              <a:t>All mobile network providers provide parental controls. </a:t>
            </a:r>
          </a:p>
          <a:p>
            <a:r>
              <a:rPr lang="en-GB" dirty="0"/>
              <a:t>Some will have these on as default, but others you will need to request to be turned on. </a:t>
            </a:r>
          </a:p>
          <a:p>
            <a:pPr marL="0" indent="0">
              <a:buNone/>
            </a:pPr>
            <a:r>
              <a:rPr lang="en-GB" dirty="0"/>
              <a:t>e.g. Tesco Mobile and O2 have a parental control option to ensure that only websites they have classified as suitable for children under 12 can be accessed. Contact your service provider to find out about filtering options.</a:t>
            </a:r>
          </a:p>
        </p:txBody>
      </p:sp>
    </p:spTree>
    <p:extLst>
      <p:ext uri="{BB962C8B-B14F-4D97-AF65-F5344CB8AC3E}">
        <p14:creationId xmlns:p14="http://schemas.microsoft.com/office/powerpoint/2010/main" val="3746853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9140" y="982132"/>
            <a:ext cx="9027457" cy="1303867"/>
          </a:xfrm>
        </p:spPr>
        <p:txBody>
          <a:bodyPr>
            <a:normAutofit/>
          </a:bodyPr>
          <a:lstStyle/>
          <a:p>
            <a:r>
              <a:rPr lang="en-GB" sz="3600" dirty="0"/>
              <a:t>What to do if your child sees inappropriate material online</a:t>
            </a:r>
          </a:p>
        </p:txBody>
      </p:sp>
      <p:sp>
        <p:nvSpPr>
          <p:cNvPr id="3" name="Content Placeholder 2"/>
          <p:cNvSpPr>
            <a:spLocks noGrp="1"/>
          </p:cNvSpPr>
          <p:nvPr>
            <p:ph idx="1"/>
          </p:nvPr>
        </p:nvSpPr>
        <p:spPr/>
        <p:txBody>
          <a:bodyPr>
            <a:normAutofit lnSpcReduction="10000"/>
          </a:bodyPr>
          <a:lstStyle/>
          <a:p>
            <a:r>
              <a:rPr lang="en-GB" dirty="0"/>
              <a:t>Don’t overreact if your child tells you about something they have seen. You might feel shocked and an­gry but by dealing with it calmly your child will know they can turn to you again.</a:t>
            </a:r>
          </a:p>
          <a:p>
            <a:r>
              <a:rPr lang="en-GB" dirty="0"/>
              <a:t>Keep records of abusive messaging (Screen shot)</a:t>
            </a:r>
          </a:p>
          <a:p>
            <a:r>
              <a:rPr lang="en-GB" dirty="0"/>
              <a:t>Report abusive or inappropriate behaviour to the website and if serious, to the police.</a:t>
            </a:r>
          </a:p>
          <a:p>
            <a:r>
              <a:rPr lang="en-GB" dirty="0"/>
              <a:t>If you come across illegal content, such as images of child abuse, you can report this to the Internet Watch Foundation at </a:t>
            </a:r>
            <a:r>
              <a:rPr lang="en-GB" dirty="0">
                <a:hlinkClick r:id="rId3"/>
              </a:rPr>
              <a:t>www.iwf.org.uk</a:t>
            </a:r>
            <a:r>
              <a:rPr lang="en-GB" dirty="0"/>
              <a:t>.</a:t>
            </a:r>
          </a:p>
        </p:txBody>
      </p:sp>
    </p:spTree>
    <p:extLst>
      <p:ext uri="{BB962C8B-B14F-4D97-AF65-F5344CB8AC3E}">
        <p14:creationId xmlns:p14="http://schemas.microsoft.com/office/powerpoint/2010/main" val="3134175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86F67-0D47-4F3F-846D-4413D3BC522E}"/>
              </a:ext>
            </a:extLst>
          </p:cNvPr>
          <p:cNvSpPr>
            <a:spLocks noGrp="1"/>
          </p:cNvSpPr>
          <p:nvPr>
            <p:ph type="title"/>
          </p:nvPr>
        </p:nvSpPr>
        <p:spPr/>
        <p:txBody>
          <a:bodyPr/>
          <a:lstStyle/>
          <a:p>
            <a:r>
              <a:rPr lang="en-GB" dirty="0"/>
              <a:t>What are we teaching children?</a:t>
            </a:r>
          </a:p>
        </p:txBody>
      </p:sp>
      <p:sp>
        <p:nvSpPr>
          <p:cNvPr id="3" name="Content Placeholder 2">
            <a:extLst>
              <a:ext uri="{FF2B5EF4-FFF2-40B4-BE49-F238E27FC236}">
                <a16:creationId xmlns:a16="http://schemas.microsoft.com/office/drawing/2014/main" id="{D8FF8FF7-41DA-42A9-8498-15F5E325A1BD}"/>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98B79BCB-C44B-44E1-9504-E850048F2E82}"/>
              </a:ext>
            </a:extLst>
          </p:cNvPr>
          <p:cNvPicPr>
            <a:picLocks noChangeAspect="1"/>
          </p:cNvPicPr>
          <p:nvPr/>
        </p:nvPicPr>
        <p:blipFill>
          <a:blip r:embed="rId2"/>
          <a:stretch>
            <a:fillRect/>
          </a:stretch>
        </p:blipFill>
        <p:spPr>
          <a:xfrm>
            <a:off x="6430633" y="2060916"/>
            <a:ext cx="4681757" cy="3213309"/>
          </a:xfrm>
          <a:prstGeom prst="rect">
            <a:avLst/>
          </a:prstGeom>
        </p:spPr>
      </p:pic>
      <p:pic>
        <p:nvPicPr>
          <p:cNvPr id="5" name="Picture 4">
            <a:extLst>
              <a:ext uri="{FF2B5EF4-FFF2-40B4-BE49-F238E27FC236}">
                <a16:creationId xmlns:a16="http://schemas.microsoft.com/office/drawing/2014/main" id="{2327E941-27D4-424F-97C4-1B0262B9DD43}"/>
              </a:ext>
            </a:extLst>
          </p:cNvPr>
          <p:cNvPicPr>
            <a:picLocks noChangeAspect="1"/>
          </p:cNvPicPr>
          <p:nvPr/>
        </p:nvPicPr>
        <p:blipFill>
          <a:blip r:embed="rId3"/>
          <a:stretch>
            <a:fillRect/>
          </a:stretch>
        </p:blipFill>
        <p:spPr>
          <a:xfrm>
            <a:off x="1079608" y="2285999"/>
            <a:ext cx="4943475" cy="3371850"/>
          </a:xfrm>
          <a:prstGeom prst="rect">
            <a:avLst/>
          </a:prstGeom>
        </p:spPr>
      </p:pic>
    </p:spTree>
    <p:extLst>
      <p:ext uri="{BB962C8B-B14F-4D97-AF65-F5344CB8AC3E}">
        <p14:creationId xmlns:p14="http://schemas.microsoft.com/office/powerpoint/2010/main" val="41813018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D14F4AD-8276-4720-85C5-84349E49D88F}"/>
              </a:ext>
            </a:extLst>
          </p:cNvPr>
          <p:cNvSpPr/>
          <p:nvPr/>
        </p:nvSpPr>
        <p:spPr>
          <a:xfrm>
            <a:off x="2103439" y="501651"/>
            <a:ext cx="7985125" cy="5908675"/>
          </a:xfrm>
          <a:prstGeom prst="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3075" name="Picture 14">
            <a:extLst>
              <a:ext uri="{FF2B5EF4-FFF2-40B4-BE49-F238E27FC236}">
                <a16:creationId xmlns:a16="http://schemas.microsoft.com/office/drawing/2014/main" id="{E4AB898E-5727-42E6-8755-7965DD4EBEB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5063" y="6716714"/>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TextBox 4">
            <a:extLst>
              <a:ext uri="{FF2B5EF4-FFF2-40B4-BE49-F238E27FC236}">
                <a16:creationId xmlns:a16="http://schemas.microsoft.com/office/drawing/2014/main" id="{66AE2F96-B5FB-4FBD-9062-9E1B52E047B5}"/>
              </a:ext>
            </a:extLst>
          </p:cNvPr>
          <p:cNvSpPr txBox="1">
            <a:spLocks noChangeArrowheads="1"/>
          </p:cNvSpPr>
          <p:nvPr/>
        </p:nvSpPr>
        <p:spPr bwMode="auto">
          <a:xfrm>
            <a:off x="2406650" y="687388"/>
            <a:ext cx="73787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a:latin typeface="Special Elite" pitchFamily="2" charset="0"/>
              </a:rPr>
              <a:t>How can I enjoy games online</a:t>
            </a:r>
          </a:p>
          <a:p>
            <a:pPr algn="ctr">
              <a:lnSpc>
                <a:spcPct val="100000"/>
              </a:lnSpc>
              <a:spcBef>
                <a:spcPct val="0"/>
              </a:spcBef>
              <a:buFontTx/>
              <a:buNone/>
            </a:pPr>
            <a:r>
              <a:rPr lang="en-GB" altLang="en-US" sz="3200">
                <a:latin typeface="Special Elite" pitchFamily="2" charset="0"/>
              </a:rPr>
              <a:t>and keep safe?</a:t>
            </a:r>
          </a:p>
        </p:txBody>
      </p:sp>
      <p:sp>
        <p:nvSpPr>
          <p:cNvPr id="3077" name="TextBox 2">
            <a:extLst>
              <a:ext uri="{FF2B5EF4-FFF2-40B4-BE49-F238E27FC236}">
                <a16:creationId xmlns:a16="http://schemas.microsoft.com/office/drawing/2014/main" id="{9BE823FE-FFAC-4B92-81FE-CF234F3668B8}"/>
              </a:ext>
            </a:extLst>
          </p:cNvPr>
          <p:cNvSpPr txBox="1">
            <a:spLocks noChangeArrowheads="1"/>
          </p:cNvSpPr>
          <p:nvPr/>
        </p:nvSpPr>
        <p:spPr bwMode="auto">
          <a:xfrm>
            <a:off x="4465638" y="1963738"/>
            <a:ext cx="842962"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400">
                <a:latin typeface="Sassoon Infant Md" pitchFamily="50" charset="0"/>
              </a:rPr>
              <a:t>S</a:t>
            </a:r>
          </a:p>
          <a:p>
            <a:pPr algn="ctr">
              <a:lnSpc>
                <a:spcPct val="100000"/>
              </a:lnSpc>
              <a:spcBef>
                <a:spcPct val="0"/>
              </a:spcBef>
              <a:buFontTx/>
              <a:buNone/>
            </a:pPr>
            <a:r>
              <a:rPr lang="en-GB" altLang="en-US" sz="5400">
                <a:latin typeface="Sassoon Infant Md" pitchFamily="50" charset="0"/>
              </a:rPr>
              <a:t>M</a:t>
            </a:r>
          </a:p>
          <a:p>
            <a:pPr algn="ctr">
              <a:lnSpc>
                <a:spcPct val="100000"/>
              </a:lnSpc>
              <a:spcBef>
                <a:spcPct val="0"/>
              </a:spcBef>
              <a:buFontTx/>
              <a:buNone/>
            </a:pPr>
            <a:r>
              <a:rPr lang="en-GB" altLang="en-US" sz="5400">
                <a:latin typeface="Sassoon Infant Md" pitchFamily="50" charset="0"/>
              </a:rPr>
              <a:t>A</a:t>
            </a:r>
          </a:p>
          <a:p>
            <a:pPr algn="ctr">
              <a:lnSpc>
                <a:spcPct val="100000"/>
              </a:lnSpc>
              <a:spcBef>
                <a:spcPct val="0"/>
              </a:spcBef>
              <a:buFontTx/>
              <a:buNone/>
            </a:pPr>
            <a:r>
              <a:rPr lang="en-GB" altLang="en-US" sz="5400">
                <a:latin typeface="Sassoon Infant Md" pitchFamily="50" charset="0"/>
              </a:rPr>
              <a:t>R</a:t>
            </a:r>
          </a:p>
          <a:p>
            <a:pPr algn="ctr">
              <a:lnSpc>
                <a:spcPct val="100000"/>
              </a:lnSpc>
              <a:spcBef>
                <a:spcPct val="0"/>
              </a:spcBef>
              <a:buFontTx/>
              <a:buNone/>
            </a:pPr>
            <a:r>
              <a:rPr lang="en-GB" altLang="en-US" sz="5400">
                <a:latin typeface="Sassoon Infant Md" pitchFamily="50" charset="0"/>
              </a:rPr>
              <a:t>T</a:t>
            </a:r>
          </a:p>
        </p:txBody>
      </p:sp>
      <p:sp>
        <p:nvSpPr>
          <p:cNvPr id="7" name="TextBox 6">
            <a:extLst>
              <a:ext uri="{FF2B5EF4-FFF2-40B4-BE49-F238E27FC236}">
                <a16:creationId xmlns:a16="http://schemas.microsoft.com/office/drawing/2014/main" id="{4C5CB119-7C5D-401B-96A2-8ED7A00713C6}"/>
              </a:ext>
            </a:extLst>
          </p:cNvPr>
          <p:cNvSpPr txBox="1">
            <a:spLocks noChangeArrowheads="1"/>
          </p:cNvSpPr>
          <p:nvPr/>
        </p:nvSpPr>
        <p:spPr bwMode="auto">
          <a:xfrm>
            <a:off x="5010151" y="1951039"/>
            <a:ext cx="11588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5400">
                <a:solidFill>
                  <a:srgbClr val="FF0000"/>
                </a:solidFill>
                <a:latin typeface="Sassoon Infant Md" pitchFamily="50" charset="0"/>
              </a:rPr>
              <a:t>afe</a:t>
            </a:r>
          </a:p>
        </p:txBody>
      </p:sp>
      <p:sp>
        <p:nvSpPr>
          <p:cNvPr id="9" name="TextBox 8">
            <a:extLst>
              <a:ext uri="{FF2B5EF4-FFF2-40B4-BE49-F238E27FC236}">
                <a16:creationId xmlns:a16="http://schemas.microsoft.com/office/drawing/2014/main" id="{BFF90AF3-4549-4ACC-8F45-D6544A705585}"/>
              </a:ext>
            </a:extLst>
          </p:cNvPr>
          <p:cNvSpPr txBox="1">
            <a:spLocks noChangeArrowheads="1"/>
          </p:cNvSpPr>
          <p:nvPr/>
        </p:nvSpPr>
        <p:spPr bwMode="auto">
          <a:xfrm>
            <a:off x="5132389" y="2792414"/>
            <a:ext cx="20415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5400">
                <a:solidFill>
                  <a:srgbClr val="FF0000"/>
                </a:solidFill>
                <a:latin typeface="Sassoon Infant Md" pitchFamily="50" charset="0"/>
              </a:rPr>
              <a:t>eeting</a:t>
            </a:r>
          </a:p>
        </p:txBody>
      </p:sp>
      <p:sp>
        <p:nvSpPr>
          <p:cNvPr id="11" name="TextBox 10">
            <a:extLst>
              <a:ext uri="{FF2B5EF4-FFF2-40B4-BE49-F238E27FC236}">
                <a16:creationId xmlns:a16="http://schemas.microsoft.com/office/drawing/2014/main" id="{D93D1D7B-A84D-44EE-8510-48EF1B3302E9}"/>
              </a:ext>
            </a:extLst>
          </p:cNvPr>
          <p:cNvSpPr txBox="1">
            <a:spLocks noChangeArrowheads="1"/>
          </p:cNvSpPr>
          <p:nvPr/>
        </p:nvSpPr>
        <p:spPr bwMode="auto">
          <a:xfrm>
            <a:off x="5068888" y="3609976"/>
            <a:ext cx="310991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5400">
                <a:solidFill>
                  <a:srgbClr val="FF0000"/>
                </a:solidFill>
                <a:latin typeface="Sassoon Infant Md" pitchFamily="50" charset="0"/>
              </a:rPr>
              <a:t>cceptable</a:t>
            </a:r>
          </a:p>
        </p:txBody>
      </p:sp>
      <p:sp>
        <p:nvSpPr>
          <p:cNvPr id="12" name="TextBox 11">
            <a:extLst>
              <a:ext uri="{FF2B5EF4-FFF2-40B4-BE49-F238E27FC236}">
                <a16:creationId xmlns:a16="http://schemas.microsoft.com/office/drawing/2014/main" id="{9034B3CD-632D-4E36-924D-D6EA9F6AAF7C}"/>
              </a:ext>
            </a:extLst>
          </p:cNvPr>
          <p:cNvSpPr txBox="1">
            <a:spLocks noChangeArrowheads="1"/>
          </p:cNvSpPr>
          <p:nvPr/>
        </p:nvSpPr>
        <p:spPr bwMode="auto">
          <a:xfrm>
            <a:off x="5011739" y="4440239"/>
            <a:ext cx="21621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5400">
                <a:solidFill>
                  <a:srgbClr val="FF0000"/>
                </a:solidFill>
                <a:latin typeface="Sassoon Infant Md" pitchFamily="50" charset="0"/>
              </a:rPr>
              <a:t>eliable</a:t>
            </a:r>
          </a:p>
        </p:txBody>
      </p:sp>
      <p:sp>
        <p:nvSpPr>
          <p:cNvPr id="13" name="TextBox 12">
            <a:extLst>
              <a:ext uri="{FF2B5EF4-FFF2-40B4-BE49-F238E27FC236}">
                <a16:creationId xmlns:a16="http://schemas.microsoft.com/office/drawing/2014/main" id="{73E95437-8D2E-4DED-A6A5-78B19602E82A}"/>
              </a:ext>
            </a:extLst>
          </p:cNvPr>
          <p:cNvSpPr txBox="1">
            <a:spLocks noChangeArrowheads="1"/>
          </p:cNvSpPr>
          <p:nvPr/>
        </p:nvSpPr>
        <p:spPr bwMode="auto">
          <a:xfrm>
            <a:off x="4964114" y="5257801"/>
            <a:ext cx="21621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5400">
                <a:solidFill>
                  <a:srgbClr val="FF0000"/>
                </a:solidFill>
                <a:latin typeface="Sassoon Infant Md" pitchFamily="50" charset="0"/>
              </a:rPr>
              <a:t>ell</a:t>
            </a:r>
          </a:p>
        </p:txBody>
      </p:sp>
      <p:pic>
        <p:nvPicPr>
          <p:cNvPr id="2" name="Picture 1">
            <a:extLst>
              <a:ext uri="{FF2B5EF4-FFF2-40B4-BE49-F238E27FC236}">
                <a16:creationId xmlns:a16="http://schemas.microsoft.com/office/drawing/2014/main" id="{1DF47F44-A263-4913-A1B5-3A5BF53C7F38}"/>
              </a:ext>
            </a:extLst>
          </p:cNvPr>
          <p:cNvPicPr>
            <a:picLocks noChangeAspect="1"/>
          </p:cNvPicPr>
          <p:nvPr/>
        </p:nvPicPr>
        <p:blipFill>
          <a:blip r:embed="rId3"/>
          <a:stretch>
            <a:fillRect/>
          </a:stretch>
        </p:blipFill>
        <p:spPr>
          <a:xfrm>
            <a:off x="2049464" y="4675189"/>
            <a:ext cx="2581275" cy="17716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1" grpId="0"/>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8642EBE-105D-4A95-8D13-485148AD064A}"/>
              </a:ext>
            </a:extLst>
          </p:cNvPr>
          <p:cNvSpPr/>
          <p:nvPr/>
        </p:nvSpPr>
        <p:spPr>
          <a:xfrm>
            <a:off x="2103439" y="474664"/>
            <a:ext cx="7985125" cy="5908675"/>
          </a:xfrm>
          <a:prstGeom prst="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099" name="Picture 14">
            <a:extLst>
              <a:ext uri="{FF2B5EF4-FFF2-40B4-BE49-F238E27FC236}">
                <a16:creationId xmlns:a16="http://schemas.microsoft.com/office/drawing/2014/main" id="{FDFB61C1-B0A0-4A32-A196-FDA87351362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5063" y="6716714"/>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4">
            <a:extLst>
              <a:ext uri="{FF2B5EF4-FFF2-40B4-BE49-F238E27FC236}">
                <a16:creationId xmlns:a16="http://schemas.microsoft.com/office/drawing/2014/main" id="{B1DBB972-0DC3-46AB-8E1E-C527E0C3EE4C}"/>
              </a:ext>
            </a:extLst>
          </p:cNvPr>
          <p:cNvSpPr txBox="1">
            <a:spLocks noChangeArrowheads="1"/>
          </p:cNvSpPr>
          <p:nvPr/>
        </p:nvSpPr>
        <p:spPr bwMode="auto">
          <a:xfrm>
            <a:off x="2406650" y="687389"/>
            <a:ext cx="7378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a:latin typeface="Special Elite" pitchFamily="2" charset="0"/>
              </a:rPr>
              <a:t>Follow the </a:t>
            </a:r>
            <a:r>
              <a:rPr lang="en-GB" altLang="en-US" sz="5400">
                <a:solidFill>
                  <a:srgbClr val="FF0000"/>
                </a:solidFill>
                <a:latin typeface="Sassoon Infant Md" pitchFamily="50" charset="0"/>
              </a:rPr>
              <a:t>S</a:t>
            </a:r>
            <a:r>
              <a:rPr lang="en-GB" altLang="en-US" sz="5400">
                <a:latin typeface="Sassoon Infant Md" pitchFamily="50" charset="0"/>
              </a:rPr>
              <a:t>MART</a:t>
            </a:r>
            <a:r>
              <a:rPr lang="en-GB" altLang="en-US" sz="3200">
                <a:latin typeface="Sassoon Infant Md" pitchFamily="50" charset="0"/>
              </a:rPr>
              <a:t> </a:t>
            </a:r>
            <a:r>
              <a:rPr lang="en-GB" altLang="en-US" sz="3200">
                <a:latin typeface="Special Elite" pitchFamily="2" charset="0"/>
              </a:rPr>
              <a:t>rules</a:t>
            </a:r>
            <a:r>
              <a:rPr lang="en-GB" altLang="en-US" sz="3200">
                <a:latin typeface="Sassoon Infant Md" pitchFamily="50" charset="0"/>
              </a:rPr>
              <a:t> </a:t>
            </a:r>
          </a:p>
        </p:txBody>
      </p:sp>
      <p:sp>
        <p:nvSpPr>
          <p:cNvPr id="4101" name="TextBox 3">
            <a:extLst>
              <a:ext uri="{FF2B5EF4-FFF2-40B4-BE49-F238E27FC236}">
                <a16:creationId xmlns:a16="http://schemas.microsoft.com/office/drawing/2014/main" id="{33608FF9-C98B-43FA-8A27-C4AC3FD24905}"/>
              </a:ext>
            </a:extLst>
          </p:cNvPr>
          <p:cNvSpPr txBox="1">
            <a:spLocks noChangeArrowheads="1"/>
          </p:cNvSpPr>
          <p:nvPr/>
        </p:nvSpPr>
        <p:spPr bwMode="auto">
          <a:xfrm>
            <a:off x="2927350" y="2311400"/>
            <a:ext cx="633730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50000"/>
              </a:spcBef>
              <a:buFontTx/>
              <a:buNone/>
            </a:pPr>
            <a:r>
              <a:rPr lang="en-GB" altLang="en-US" sz="2400" b="1">
                <a:latin typeface="Sassoon Infant Md" pitchFamily="50" charset="0"/>
                <a:ea typeface="MS PGothic" panose="020B0600070205080204" pitchFamily="34" charset="-128"/>
              </a:rPr>
              <a:t>Keep your personal information safe!</a:t>
            </a:r>
          </a:p>
          <a:p>
            <a:pPr eaLnBrk="1" hangingPunct="1">
              <a:lnSpc>
                <a:spcPct val="100000"/>
              </a:lnSpc>
              <a:spcBef>
                <a:spcPct val="50000"/>
              </a:spcBef>
              <a:buFontTx/>
              <a:buNone/>
            </a:pPr>
            <a:endParaRPr lang="en-GB" altLang="en-US" sz="2400" b="1">
              <a:latin typeface="Sassoon Infant Md" pitchFamily="50" charset="0"/>
              <a:ea typeface="MS PGothic" panose="020B0600070205080204" pitchFamily="34" charset="-128"/>
            </a:endParaRPr>
          </a:p>
          <a:p>
            <a:pPr eaLnBrk="1" hangingPunct="1">
              <a:lnSpc>
                <a:spcPct val="100000"/>
              </a:lnSpc>
              <a:spcBef>
                <a:spcPct val="50000"/>
              </a:spcBef>
              <a:buFontTx/>
              <a:buNone/>
            </a:pPr>
            <a:r>
              <a:rPr lang="en-GB" altLang="en-US" sz="2400" b="1">
                <a:latin typeface="Sassoon Infant Md" pitchFamily="50" charset="0"/>
                <a:ea typeface="MS PGothic" panose="020B0600070205080204" pitchFamily="34" charset="-128"/>
              </a:rPr>
              <a:t>If you wouldn’t say it to a stranger on the street, don’t share it with strangers on the internet…</a:t>
            </a:r>
          </a:p>
          <a:p>
            <a:pPr>
              <a:lnSpc>
                <a:spcPct val="100000"/>
              </a:lnSpc>
              <a:spcBef>
                <a:spcPct val="0"/>
              </a:spcBef>
              <a:buFontTx/>
              <a:buNone/>
            </a:pPr>
            <a:endParaRPr lang="en-US" altLang="en-US" sz="1800">
              <a:ea typeface="MS PGothic" panose="020B0600070205080204" pitchFamily="34" charset="-128"/>
            </a:endParaRPr>
          </a:p>
        </p:txBody>
      </p:sp>
      <p:pic>
        <p:nvPicPr>
          <p:cNvPr id="2" name="Picture 1">
            <a:extLst>
              <a:ext uri="{FF2B5EF4-FFF2-40B4-BE49-F238E27FC236}">
                <a16:creationId xmlns:a16="http://schemas.microsoft.com/office/drawing/2014/main" id="{5DAC49D6-54A6-40C4-B29A-3174C4EC336C}"/>
              </a:ext>
            </a:extLst>
          </p:cNvPr>
          <p:cNvPicPr>
            <a:picLocks noChangeAspect="1"/>
          </p:cNvPicPr>
          <p:nvPr/>
        </p:nvPicPr>
        <p:blipFill>
          <a:blip r:embed="rId3"/>
          <a:stretch>
            <a:fillRect/>
          </a:stretch>
        </p:blipFill>
        <p:spPr>
          <a:xfrm>
            <a:off x="7645400" y="4697415"/>
            <a:ext cx="1619250" cy="1619250"/>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955A6A2-0616-4612-B451-DD13E6261CDC}"/>
              </a:ext>
            </a:extLst>
          </p:cNvPr>
          <p:cNvSpPr/>
          <p:nvPr/>
        </p:nvSpPr>
        <p:spPr>
          <a:xfrm>
            <a:off x="2103439" y="474664"/>
            <a:ext cx="7985125" cy="5908675"/>
          </a:xfrm>
          <a:prstGeom prst="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5123" name="Picture 14">
            <a:extLst>
              <a:ext uri="{FF2B5EF4-FFF2-40B4-BE49-F238E27FC236}">
                <a16:creationId xmlns:a16="http://schemas.microsoft.com/office/drawing/2014/main" id="{D92B8821-8AB4-4292-9751-7FE1AB507FC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5063" y="6716714"/>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extBox 4">
            <a:extLst>
              <a:ext uri="{FF2B5EF4-FFF2-40B4-BE49-F238E27FC236}">
                <a16:creationId xmlns:a16="http://schemas.microsoft.com/office/drawing/2014/main" id="{2C8F8191-46E7-48EF-A753-F6F6FD3A9B66}"/>
              </a:ext>
            </a:extLst>
          </p:cNvPr>
          <p:cNvSpPr txBox="1">
            <a:spLocks noChangeArrowheads="1"/>
          </p:cNvSpPr>
          <p:nvPr/>
        </p:nvSpPr>
        <p:spPr bwMode="auto">
          <a:xfrm>
            <a:off x="2406650" y="687389"/>
            <a:ext cx="7378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a:latin typeface="Special Elite" pitchFamily="2" charset="0"/>
              </a:rPr>
              <a:t>Follow the </a:t>
            </a:r>
            <a:r>
              <a:rPr lang="en-GB" altLang="en-US" sz="5400">
                <a:latin typeface="Sassoon Infant Md" pitchFamily="50" charset="0"/>
              </a:rPr>
              <a:t>S</a:t>
            </a:r>
            <a:r>
              <a:rPr lang="en-GB" altLang="en-US" sz="5400">
                <a:solidFill>
                  <a:srgbClr val="FF0000"/>
                </a:solidFill>
                <a:latin typeface="Sassoon Infant Md" pitchFamily="50" charset="0"/>
              </a:rPr>
              <a:t>M</a:t>
            </a:r>
            <a:r>
              <a:rPr lang="en-GB" altLang="en-US" sz="5400">
                <a:latin typeface="Sassoon Infant Md" pitchFamily="50" charset="0"/>
              </a:rPr>
              <a:t>ART</a:t>
            </a:r>
            <a:r>
              <a:rPr lang="en-GB" altLang="en-US" sz="3200">
                <a:latin typeface="Sassoon Infant Md" pitchFamily="50" charset="0"/>
              </a:rPr>
              <a:t> </a:t>
            </a:r>
            <a:r>
              <a:rPr lang="en-GB" altLang="en-US" sz="3200">
                <a:latin typeface="Special Elite" pitchFamily="2" charset="0"/>
              </a:rPr>
              <a:t>rules</a:t>
            </a:r>
            <a:r>
              <a:rPr lang="en-GB" altLang="en-US" sz="3200">
                <a:latin typeface="Sassoon Infant Md" pitchFamily="50" charset="0"/>
              </a:rPr>
              <a:t> </a:t>
            </a:r>
          </a:p>
        </p:txBody>
      </p:sp>
      <p:sp>
        <p:nvSpPr>
          <p:cNvPr id="5125" name="TextBox 3">
            <a:extLst>
              <a:ext uri="{FF2B5EF4-FFF2-40B4-BE49-F238E27FC236}">
                <a16:creationId xmlns:a16="http://schemas.microsoft.com/office/drawing/2014/main" id="{90F451D2-A510-41AC-8BA6-BB177CD45BA0}"/>
              </a:ext>
            </a:extLst>
          </p:cNvPr>
          <p:cNvSpPr txBox="1">
            <a:spLocks noChangeArrowheads="1"/>
          </p:cNvSpPr>
          <p:nvPr/>
        </p:nvSpPr>
        <p:spPr bwMode="auto">
          <a:xfrm>
            <a:off x="2927350" y="2335214"/>
            <a:ext cx="63373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50000"/>
              </a:spcBef>
              <a:buFontTx/>
              <a:buNone/>
            </a:pPr>
            <a:r>
              <a:rPr lang="en-GB" altLang="en-US" sz="2400" b="1">
                <a:solidFill>
                  <a:srgbClr val="000000"/>
                </a:solidFill>
                <a:latin typeface="Sassoon Infant Md" pitchFamily="50" charset="0"/>
                <a:ea typeface="MS PGothic" panose="020B0600070205080204" pitchFamily="34" charset="-128"/>
              </a:rPr>
              <a:t>Don’t meet up!</a:t>
            </a:r>
          </a:p>
          <a:p>
            <a:pPr eaLnBrk="1" hangingPunct="1">
              <a:lnSpc>
                <a:spcPct val="100000"/>
              </a:lnSpc>
              <a:spcBef>
                <a:spcPct val="50000"/>
              </a:spcBef>
              <a:buFontTx/>
              <a:buNone/>
            </a:pPr>
            <a:endParaRPr lang="en-GB" altLang="en-US" sz="600" b="1">
              <a:solidFill>
                <a:srgbClr val="000000"/>
              </a:solidFill>
              <a:latin typeface="Sassoon Infant Md" pitchFamily="50" charset="0"/>
              <a:ea typeface="MS PGothic" panose="020B0600070205080204" pitchFamily="34" charset="-128"/>
            </a:endParaRPr>
          </a:p>
          <a:p>
            <a:pPr eaLnBrk="1" hangingPunct="1">
              <a:lnSpc>
                <a:spcPct val="100000"/>
              </a:lnSpc>
              <a:spcBef>
                <a:spcPct val="50000"/>
              </a:spcBef>
              <a:buFontTx/>
              <a:buNone/>
            </a:pPr>
            <a:endParaRPr lang="en-GB" altLang="en-US" sz="600" b="1">
              <a:solidFill>
                <a:srgbClr val="000000"/>
              </a:solidFill>
              <a:latin typeface="Sassoon Infant Md" pitchFamily="50" charset="0"/>
              <a:ea typeface="MS PGothic" panose="020B0600070205080204" pitchFamily="34" charset="-128"/>
            </a:endParaRPr>
          </a:p>
          <a:p>
            <a:pPr eaLnBrk="1" hangingPunct="1">
              <a:lnSpc>
                <a:spcPct val="100000"/>
              </a:lnSpc>
              <a:spcBef>
                <a:spcPct val="50000"/>
              </a:spcBef>
              <a:buFontTx/>
              <a:buNone/>
            </a:pPr>
            <a:endParaRPr lang="en-GB" altLang="en-US" sz="600" b="1">
              <a:solidFill>
                <a:srgbClr val="000000"/>
              </a:solidFill>
              <a:latin typeface="Sassoon Infant Md" pitchFamily="50" charset="0"/>
              <a:ea typeface="MS PGothic" panose="020B0600070205080204" pitchFamily="34" charset="-128"/>
            </a:endParaRPr>
          </a:p>
          <a:p>
            <a:pPr eaLnBrk="1" hangingPunct="1">
              <a:lnSpc>
                <a:spcPct val="100000"/>
              </a:lnSpc>
              <a:spcBef>
                <a:spcPct val="50000"/>
              </a:spcBef>
              <a:buFontTx/>
              <a:buNone/>
            </a:pPr>
            <a:endParaRPr lang="en-GB" altLang="en-US" sz="600" b="1">
              <a:solidFill>
                <a:srgbClr val="000000"/>
              </a:solidFill>
              <a:latin typeface="Sassoon Infant Md" pitchFamily="50" charset="0"/>
              <a:ea typeface="MS PGothic" panose="020B0600070205080204" pitchFamily="34" charset="-128"/>
            </a:endParaRPr>
          </a:p>
          <a:p>
            <a:pPr eaLnBrk="1" hangingPunct="1">
              <a:lnSpc>
                <a:spcPct val="100000"/>
              </a:lnSpc>
              <a:spcBef>
                <a:spcPct val="50000"/>
              </a:spcBef>
              <a:buFontTx/>
              <a:buNone/>
            </a:pPr>
            <a:r>
              <a:rPr lang="en-GB" altLang="en-US" sz="2400" b="1">
                <a:solidFill>
                  <a:srgbClr val="000000"/>
                </a:solidFill>
                <a:latin typeface="Sassoon Infant Md" pitchFamily="50" charset="0"/>
                <a:ea typeface="MS PGothic" panose="020B0600070205080204" pitchFamily="34" charset="-128"/>
              </a:rPr>
              <a:t>Online games can be a great place for chatting to your friends. Always know who you are talking to. If an adult who you don’t know ever asks you to meet up, say no and report it…</a:t>
            </a:r>
          </a:p>
          <a:p>
            <a:pPr>
              <a:lnSpc>
                <a:spcPct val="100000"/>
              </a:lnSpc>
              <a:spcBef>
                <a:spcPct val="0"/>
              </a:spcBef>
              <a:buFontTx/>
              <a:buNone/>
            </a:pPr>
            <a:endParaRPr lang="en-US" altLang="en-US" sz="1800">
              <a:ea typeface="MS PGothic" panose="020B0600070205080204" pitchFamily="34" charset="-128"/>
            </a:endParaRPr>
          </a:p>
        </p:txBody>
      </p:sp>
      <p:pic>
        <p:nvPicPr>
          <p:cNvPr id="2" name="Picture 1">
            <a:extLst>
              <a:ext uri="{FF2B5EF4-FFF2-40B4-BE49-F238E27FC236}">
                <a16:creationId xmlns:a16="http://schemas.microsoft.com/office/drawing/2014/main" id="{D9291597-04A5-42BD-A2FF-28D82C7765A9}"/>
              </a:ext>
            </a:extLst>
          </p:cNvPr>
          <p:cNvPicPr>
            <a:picLocks noChangeAspect="1"/>
          </p:cNvPicPr>
          <p:nvPr/>
        </p:nvPicPr>
        <p:blipFill rotWithShape="1">
          <a:blip r:embed="rId3"/>
          <a:srcRect r="49059"/>
          <a:stretch/>
        </p:blipFill>
        <p:spPr>
          <a:xfrm>
            <a:off x="8482087" y="4868861"/>
            <a:ext cx="1542976" cy="1514475"/>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F9989D5-B7AF-47E9-A1C2-145504528354}"/>
              </a:ext>
            </a:extLst>
          </p:cNvPr>
          <p:cNvSpPr/>
          <p:nvPr/>
        </p:nvSpPr>
        <p:spPr>
          <a:xfrm>
            <a:off x="2103439" y="474664"/>
            <a:ext cx="7985125" cy="5908675"/>
          </a:xfrm>
          <a:prstGeom prst="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6147" name="Picture 14">
            <a:extLst>
              <a:ext uri="{FF2B5EF4-FFF2-40B4-BE49-F238E27FC236}">
                <a16:creationId xmlns:a16="http://schemas.microsoft.com/office/drawing/2014/main" id="{5694DD60-8782-4832-876A-408E60A3FE6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5063" y="6716714"/>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TextBox 4">
            <a:extLst>
              <a:ext uri="{FF2B5EF4-FFF2-40B4-BE49-F238E27FC236}">
                <a16:creationId xmlns:a16="http://schemas.microsoft.com/office/drawing/2014/main" id="{6DF11B10-D7E4-4E68-8B5F-E5004F03337A}"/>
              </a:ext>
            </a:extLst>
          </p:cNvPr>
          <p:cNvSpPr txBox="1">
            <a:spLocks noChangeArrowheads="1"/>
          </p:cNvSpPr>
          <p:nvPr/>
        </p:nvSpPr>
        <p:spPr bwMode="auto">
          <a:xfrm>
            <a:off x="2406650" y="687389"/>
            <a:ext cx="7378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a:latin typeface="Special Elite" pitchFamily="2" charset="0"/>
              </a:rPr>
              <a:t>Follow the </a:t>
            </a:r>
            <a:r>
              <a:rPr lang="en-GB" altLang="en-US" sz="5400">
                <a:latin typeface="Sassoon Infant Md" pitchFamily="50" charset="0"/>
              </a:rPr>
              <a:t>SM</a:t>
            </a:r>
            <a:r>
              <a:rPr lang="en-GB" altLang="en-US" sz="5400">
                <a:solidFill>
                  <a:srgbClr val="FF0000"/>
                </a:solidFill>
                <a:latin typeface="Sassoon Infant Md" pitchFamily="50" charset="0"/>
              </a:rPr>
              <a:t>A</a:t>
            </a:r>
            <a:r>
              <a:rPr lang="en-GB" altLang="en-US" sz="5400">
                <a:latin typeface="Sassoon Infant Md" pitchFamily="50" charset="0"/>
              </a:rPr>
              <a:t>RT</a:t>
            </a:r>
            <a:r>
              <a:rPr lang="en-GB" altLang="en-US" sz="3200">
                <a:latin typeface="Sassoon Infant Md" pitchFamily="50" charset="0"/>
              </a:rPr>
              <a:t> </a:t>
            </a:r>
            <a:r>
              <a:rPr lang="en-GB" altLang="en-US" sz="3200">
                <a:latin typeface="Special Elite" pitchFamily="2" charset="0"/>
              </a:rPr>
              <a:t>rules</a:t>
            </a:r>
            <a:r>
              <a:rPr lang="en-GB" altLang="en-US" sz="3200">
                <a:latin typeface="Sassoon Infant Md" pitchFamily="50" charset="0"/>
              </a:rPr>
              <a:t> </a:t>
            </a:r>
          </a:p>
        </p:txBody>
      </p:sp>
      <p:sp>
        <p:nvSpPr>
          <p:cNvPr id="6149" name="TextBox 4">
            <a:extLst>
              <a:ext uri="{FF2B5EF4-FFF2-40B4-BE49-F238E27FC236}">
                <a16:creationId xmlns:a16="http://schemas.microsoft.com/office/drawing/2014/main" id="{D2F0FBF4-6DA6-4006-B765-104519523613}"/>
              </a:ext>
            </a:extLst>
          </p:cNvPr>
          <p:cNvSpPr txBox="1">
            <a:spLocks noChangeArrowheads="1"/>
          </p:cNvSpPr>
          <p:nvPr/>
        </p:nvSpPr>
        <p:spPr bwMode="auto">
          <a:xfrm>
            <a:off x="2855914" y="2335214"/>
            <a:ext cx="6480175"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50000"/>
              </a:spcBef>
              <a:buFontTx/>
              <a:buNone/>
            </a:pPr>
            <a:r>
              <a:rPr lang="en-GB" altLang="en-US" sz="2400" b="1">
                <a:solidFill>
                  <a:srgbClr val="000000"/>
                </a:solidFill>
                <a:latin typeface="Sassoon Infant Md" pitchFamily="50" charset="0"/>
                <a:ea typeface="MS PGothic" panose="020B0600070205080204" pitchFamily="34" charset="-128"/>
              </a:rPr>
              <a:t>Accepting</a:t>
            </a:r>
          </a:p>
          <a:p>
            <a:pPr eaLnBrk="1" hangingPunct="1">
              <a:lnSpc>
                <a:spcPct val="100000"/>
              </a:lnSpc>
              <a:spcBef>
                <a:spcPct val="50000"/>
              </a:spcBef>
              <a:buFontTx/>
              <a:buNone/>
            </a:pPr>
            <a:endParaRPr lang="en-GB" altLang="en-US" sz="2400" b="1">
              <a:solidFill>
                <a:srgbClr val="000000"/>
              </a:solidFill>
              <a:latin typeface="Sassoon Infant Md" pitchFamily="50" charset="0"/>
              <a:ea typeface="MS PGothic" panose="020B0600070205080204" pitchFamily="34" charset="-128"/>
            </a:endParaRPr>
          </a:p>
          <a:p>
            <a:pPr eaLnBrk="1" hangingPunct="1">
              <a:lnSpc>
                <a:spcPct val="100000"/>
              </a:lnSpc>
              <a:spcBef>
                <a:spcPct val="50000"/>
              </a:spcBef>
              <a:buFontTx/>
              <a:buNone/>
            </a:pPr>
            <a:r>
              <a:rPr lang="en-GB" altLang="en-US" sz="2400" b="1">
                <a:solidFill>
                  <a:srgbClr val="000000"/>
                </a:solidFill>
                <a:latin typeface="Sassoon Infant Md" pitchFamily="50" charset="0"/>
                <a:ea typeface="MS PGothic" panose="020B0600070205080204" pitchFamily="34" charset="-128"/>
              </a:rPr>
              <a:t>Think before you accept something from someone online e.g. a file, a download, a picture etc. It may contain a virus. If you don’t know who it’s from, and it has an attachment… DELETE IT!</a:t>
            </a:r>
            <a:endParaRPr lang="en-US" altLang="en-US" sz="2400" b="1">
              <a:solidFill>
                <a:srgbClr val="000000"/>
              </a:solidFill>
              <a:latin typeface="Sassoon Infant Md" pitchFamily="50" charset="0"/>
              <a:ea typeface="MS PGothic" panose="020B0600070205080204" pitchFamily="34" charset="-128"/>
            </a:endParaRPr>
          </a:p>
          <a:p>
            <a:pPr>
              <a:lnSpc>
                <a:spcPct val="100000"/>
              </a:lnSpc>
              <a:spcBef>
                <a:spcPct val="0"/>
              </a:spcBef>
              <a:buFontTx/>
              <a:buNone/>
            </a:pPr>
            <a:endParaRPr lang="en-US" altLang="en-US" sz="1800">
              <a:ea typeface="MS PGothic" panose="020B0600070205080204" pitchFamily="34" charset="-128"/>
            </a:endParaRPr>
          </a:p>
        </p:txBody>
      </p:sp>
      <p:pic>
        <p:nvPicPr>
          <p:cNvPr id="2" name="Picture 1">
            <a:extLst>
              <a:ext uri="{FF2B5EF4-FFF2-40B4-BE49-F238E27FC236}">
                <a16:creationId xmlns:a16="http://schemas.microsoft.com/office/drawing/2014/main" id="{55B94FE1-5378-4EAA-AE36-CF976B13AE03}"/>
              </a:ext>
            </a:extLst>
          </p:cNvPr>
          <p:cNvPicPr>
            <a:picLocks noChangeAspect="1"/>
          </p:cNvPicPr>
          <p:nvPr/>
        </p:nvPicPr>
        <p:blipFill>
          <a:blip r:embed="rId3"/>
          <a:stretch>
            <a:fillRect/>
          </a:stretch>
        </p:blipFill>
        <p:spPr>
          <a:xfrm>
            <a:off x="8423205" y="5014878"/>
            <a:ext cx="1289122" cy="1289122"/>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AF139C5-AAA9-4332-808E-2A77DC054508}"/>
              </a:ext>
            </a:extLst>
          </p:cNvPr>
          <p:cNvSpPr/>
          <p:nvPr/>
        </p:nvSpPr>
        <p:spPr>
          <a:xfrm>
            <a:off x="2103439" y="474664"/>
            <a:ext cx="7985125" cy="5908675"/>
          </a:xfrm>
          <a:prstGeom prst="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7171" name="Picture 14">
            <a:extLst>
              <a:ext uri="{FF2B5EF4-FFF2-40B4-BE49-F238E27FC236}">
                <a16:creationId xmlns:a16="http://schemas.microsoft.com/office/drawing/2014/main" id="{00563733-8298-4E1B-B965-67395FE0C13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5063" y="6716714"/>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Box 4">
            <a:extLst>
              <a:ext uri="{FF2B5EF4-FFF2-40B4-BE49-F238E27FC236}">
                <a16:creationId xmlns:a16="http://schemas.microsoft.com/office/drawing/2014/main" id="{B114958D-0965-4762-A41C-505B01CFE4F6}"/>
              </a:ext>
            </a:extLst>
          </p:cNvPr>
          <p:cNvSpPr txBox="1">
            <a:spLocks noChangeArrowheads="1"/>
          </p:cNvSpPr>
          <p:nvPr/>
        </p:nvSpPr>
        <p:spPr bwMode="auto">
          <a:xfrm>
            <a:off x="2406650" y="687389"/>
            <a:ext cx="7378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a:latin typeface="Special Elite" pitchFamily="2" charset="0"/>
              </a:rPr>
              <a:t>Follow the </a:t>
            </a:r>
            <a:r>
              <a:rPr lang="en-GB" altLang="en-US" sz="5400">
                <a:latin typeface="Sassoon Infant Md" pitchFamily="50" charset="0"/>
              </a:rPr>
              <a:t>SMA</a:t>
            </a:r>
            <a:r>
              <a:rPr lang="en-GB" altLang="en-US" sz="5400">
                <a:solidFill>
                  <a:srgbClr val="FF0000"/>
                </a:solidFill>
                <a:latin typeface="Sassoon Infant Md" pitchFamily="50" charset="0"/>
              </a:rPr>
              <a:t>R</a:t>
            </a:r>
            <a:r>
              <a:rPr lang="en-GB" altLang="en-US" sz="5400">
                <a:latin typeface="Sassoon Infant Md" pitchFamily="50" charset="0"/>
              </a:rPr>
              <a:t>T</a:t>
            </a:r>
            <a:r>
              <a:rPr lang="en-GB" altLang="en-US" sz="3200">
                <a:latin typeface="Sassoon Infant Md" pitchFamily="50" charset="0"/>
              </a:rPr>
              <a:t> </a:t>
            </a:r>
            <a:r>
              <a:rPr lang="en-GB" altLang="en-US" sz="3200">
                <a:latin typeface="Special Elite" pitchFamily="2" charset="0"/>
              </a:rPr>
              <a:t>rules</a:t>
            </a:r>
            <a:r>
              <a:rPr lang="en-GB" altLang="en-US" sz="3200">
                <a:latin typeface="Sassoon Infant Md" pitchFamily="50" charset="0"/>
              </a:rPr>
              <a:t> </a:t>
            </a:r>
          </a:p>
        </p:txBody>
      </p:sp>
      <p:sp>
        <p:nvSpPr>
          <p:cNvPr id="7173" name="TextBox 4">
            <a:extLst>
              <a:ext uri="{FF2B5EF4-FFF2-40B4-BE49-F238E27FC236}">
                <a16:creationId xmlns:a16="http://schemas.microsoft.com/office/drawing/2014/main" id="{7CECC986-14C9-4FB3-BD82-1C95216BB247}"/>
              </a:ext>
            </a:extLst>
          </p:cNvPr>
          <p:cNvSpPr txBox="1">
            <a:spLocks noChangeArrowheads="1"/>
          </p:cNvSpPr>
          <p:nvPr/>
        </p:nvSpPr>
        <p:spPr bwMode="auto">
          <a:xfrm>
            <a:off x="2998789" y="2151064"/>
            <a:ext cx="6194425" cy="369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50000"/>
              </a:spcBef>
              <a:buFontTx/>
              <a:buNone/>
            </a:pPr>
            <a:r>
              <a:rPr lang="en-GB" altLang="en-US" sz="2400" b="1">
                <a:solidFill>
                  <a:srgbClr val="000000"/>
                </a:solidFill>
                <a:latin typeface="Sassoon Infant Md" pitchFamily="50" charset="0"/>
                <a:ea typeface="MS PGothic" panose="020B0600070205080204" pitchFamily="34" charset="-128"/>
              </a:rPr>
              <a:t>Reliable</a:t>
            </a:r>
          </a:p>
          <a:p>
            <a:pPr eaLnBrk="1" hangingPunct="1">
              <a:lnSpc>
                <a:spcPct val="100000"/>
              </a:lnSpc>
              <a:spcBef>
                <a:spcPct val="50000"/>
              </a:spcBef>
              <a:buFontTx/>
              <a:buNone/>
            </a:pPr>
            <a:endParaRPr lang="en-GB" altLang="en-US" sz="2400" b="1">
              <a:solidFill>
                <a:srgbClr val="000000"/>
              </a:solidFill>
              <a:latin typeface="Sassoon Infant Md" pitchFamily="50" charset="0"/>
              <a:ea typeface="MS PGothic" panose="020B0600070205080204" pitchFamily="34" charset="-128"/>
            </a:endParaRPr>
          </a:p>
          <a:p>
            <a:pPr eaLnBrk="1" hangingPunct="1">
              <a:lnSpc>
                <a:spcPct val="100000"/>
              </a:lnSpc>
              <a:spcBef>
                <a:spcPct val="50000"/>
              </a:spcBef>
              <a:buFontTx/>
              <a:buNone/>
            </a:pPr>
            <a:r>
              <a:rPr lang="en-GB" altLang="en-US" sz="2400" b="1">
                <a:solidFill>
                  <a:srgbClr val="000000"/>
                </a:solidFill>
                <a:latin typeface="Sassoon Infant Md" pitchFamily="50" charset="0"/>
                <a:ea typeface="MS PGothic" panose="020B0600070205080204" pitchFamily="34" charset="-128"/>
              </a:rPr>
              <a:t>Not everyone online is trustworthy. Somebody may be lying about their age and who they are. Make sure you know who you are talking to and use reputable sites and services to protect you and your computer.</a:t>
            </a:r>
            <a:endParaRPr lang="en-US" altLang="en-US" sz="2400" b="1">
              <a:solidFill>
                <a:srgbClr val="000000"/>
              </a:solidFill>
              <a:latin typeface="Sassoon Infant Md" pitchFamily="50" charset="0"/>
              <a:ea typeface="MS PGothic" panose="020B0600070205080204" pitchFamily="34" charset="-128"/>
            </a:endParaRPr>
          </a:p>
          <a:p>
            <a:pPr>
              <a:lnSpc>
                <a:spcPct val="100000"/>
              </a:lnSpc>
              <a:spcBef>
                <a:spcPct val="0"/>
              </a:spcBef>
              <a:buFontTx/>
              <a:buNone/>
            </a:pPr>
            <a:endParaRPr lang="en-US" altLang="en-US" sz="1800">
              <a:ea typeface="MS PGothic" panose="020B0600070205080204" pitchFamily="34" charset="-128"/>
            </a:endParaRPr>
          </a:p>
        </p:txBody>
      </p:sp>
      <p:pic>
        <p:nvPicPr>
          <p:cNvPr id="2" name="Picture 1">
            <a:extLst>
              <a:ext uri="{FF2B5EF4-FFF2-40B4-BE49-F238E27FC236}">
                <a16:creationId xmlns:a16="http://schemas.microsoft.com/office/drawing/2014/main" id="{2C921C98-6B61-4B8A-9153-4686C96CD015}"/>
              </a:ext>
            </a:extLst>
          </p:cNvPr>
          <p:cNvPicPr>
            <a:picLocks noChangeAspect="1"/>
          </p:cNvPicPr>
          <p:nvPr/>
        </p:nvPicPr>
        <p:blipFill rotWithShape="1">
          <a:blip r:embed="rId3"/>
          <a:srcRect b="27028"/>
          <a:stretch/>
        </p:blipFill>
        <p:spPr>
          <a:xfrm>
            <a:off x="7434263" y="5097461"/>
            <a:ext cx="2590800" cy="1285875"/>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704468B-2960-41CC-92A9-D2F91B81A3CF}"/>
              </a:ext>
            </a:extLst>
          </p:cNvPr>
          <p:cNvSpPr/>
          <p:nvPr/>
        </p:nvSpPr>
        <p:spPr>
          <a:xfrm>
            <a:off x="2103439" y="474664"/>
            <a:ext cx="7985125" cy="5908675"/>
          </a:xfrm>
          <a:prstGeom prst="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8195" name="Picture 14">
            <a:extLst>
              <a:ext uri="{FF2B5EF4-FFF2-40B4-BE49-F238E27FC236}">
                <a16:creationId xmlns:a16="http://schemas.microsoft.com/office/drawing/2014/main" id="{4B9B7485-93E1-4BC7-82DF-4D0AE5EB6FD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5063" y="6716714"/>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4">
            <a:extLst>
              <a:ext uri="{FF2B5EF4-FFF2-40B4-BE49-F238E27FC236}">
                <a16:creationId xmlns:a16="http://schemas.microsoft.com/office/drawing/2014/main" id="{AEF30BC5-D3F2-4D3B-AB3B-4E460522BC2E}"/>
              </a:ext>
            </a:extLst>
          </p:cNvPr>
          <p:cNvSpPr txBox="1">
            <a:spLocks noChangeArrowheads="1"/>
          </p:cNvSpPr>
          <p:nvPr/>
        </p:nvSpPr>
        <p:spPr bwMode="auto">
          <a:xfrm>
            <a:off x="2406650" y="687389"/>
            <a:ext cx="7378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a:latin typeface="Special Elite" pitchFamily="2" charset="0"/>
              </a:rPr>
              <a:t>Follow the </a:t>
            </a:r>
            <a:r>
              <a:rPr lang="en-GB" altLang="en-US" sz="5400">
                <a:latin typeface="Sassoon Infant Md" pitchFamily="50" charset="0"/>
              </a:rPr>
              <a:t>SMAR</a:t>
            </a:r>
            <a:r>
              <a:rPr lang="en-GB" altLang="en-US" sz="5400">
                <a:solidFill>
                  <a:srgbClr val="FF0000"/>
                </a:solidFill>
                <a:latin typeface="Sassoon Infant Md" pitchFamily="50" charset="0"/>
              </a:rPr>
              <a:t>T</a:t>
            </a:r>
            <a:r>
              <a:rPr lang="en-GB" altLang="en-US" sz="3200">
                <a:latin typeface="Sassoon Infant Md" pitchFamily="50" charset="0"/>
              </a:rPr>
              <a:t> </a:t>
            </a:r>
            <a:r>
              <a:rPr lang="en-GB" altLang="en-US" sz="3200">
                <a:latin typeface="Special Elite" pitchFamily="2" charset="0"/>
              </a:rPr>
              <a:t>rules</a:t>
            </a:r>
            <a:r>
              <a:rPr lang="en-GB" altLang="en-US" sz="3200">
                <a:latin typeface="Sassoon Infant Md" pitchFamily="50" charset="0"/>
              </a:rPr>
              <a:t> </a:t>
            </a:r>
          </a:p>
        </p:txBody>
      </p:sp>
      <p:sp>
        <p:nvSpPr>
          <p:cNvPr id="8197" name="TextBox 2">
            <a:extLst>
              <a:ext uri="{FF2B5EF4-FFF2-40B4-BE49-F238E27FC236}">
                <a16:creationId xmlns:a16="http://schemas.microsoft.com/office/drawing/2014/main" id="{B03957D3-87A7-4047-A0D2-E8190E167790}"/>
              </a:ext>
            </a:extLst>
          </p:cNvPr>
          <p:cNvSpPr txBox="1">
            <a:spLocks noChangeArrowheads="1"/>
          </p:cNvSpPr>
          <p:nvPr/>
        </p:nvSpPr>
        <p:spPr bwMode="auto">
          <a:xfrm>
            <a:off x="3071814" y="2473325"/>
            <a:ext cx="604837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50000"/>
              </a:spcBef>
              <a:buFontTx/>
              <a:buNone/>
            </a:pPr>
            <a:r>
              <a:rPr lang="en-GB" altLang="en-US" sz="2400" b="1">
                <a:solidFill>
                  <a:srgbClr val="000000"/>
                </a:solidFill>
                <a:latin typeface="Sassoon Infant Md" pitchFamily="50" charset="0"/>
                <a:ea typeface="MS PGothic" panose="020B0600070205080204" pitchFamily="34" charset="-128"/>
              </a:rPr>
              <a:t> Tell</a:t>
            </a:r>
          </a:p>
          <a:p>
            <a:pPr eaLnBrk="1" hangingPunct="1">
              <a:lnSpc>
                <a:spcPct val="100000"/>
              </a:lnSpc>
              <a:spcBef>
                <a:spcPct val="50000"/>
              </a:spcBef>
              <a:buFontTx/>
              <a:buNone/>
            </a:pPr>
            <a:endParaRPr lang="en-GB" altLang="en-US" sz="2400" b="1">
              <a:solidFill>
                <a:srgbClr val="000000"/>
              </a:solidFill>
              <a:latin typeface="Sassoon Infant Md" pitchFamily="50" charset="0"/>
              <a:ea typeface="MS PGothic" panose="020B0600070205080204" pitchFamily="34" charset="-128"/>
            </a:endParaRPr>
          </a:p>
          <a:p>
            <a:pPr eaLnBrk="1" hangingPunct="1">
              <a:lnSpc>
                <a:spcPct val="100000"/>
              </a:lnSpc>
              <a:spcBef>
                <a:spcPct val="50000"/>
              </a:spcBef>
              <a:buFontTx/>
              <a:buNone/>
            </a:pPr>
            <a:r>
              <a:rPr lang="en-GB" altLang="en-US" sz="2400" b="1">
                <a:solidFill>
                  <a:srgbClr val="000000"/>
                </a:solidFill>
                <a:latin typeface="Sassoon Infant Md" pitchFamily="50" charset="0"/>
                <a:ea typeface="MS PGothic" panose="020B0600070205080204" pitchFamily="34" charset="-128"/>
              </a:rPr>
              <a:t>Tell a parent, carer or trusted adult if someone, or something makes you feel worried or uncomfortable online. Also, tell someone if a friend of yours needs help online too.</a:t>
            </a:r>
            <a:endParaRPr lang="en-US" altLang="en-US" sz="2400">
              <a:solidFill>
                <a:srgbClr val="000000"/>
              </a:solidFill>
              <a:latin typeface="Sassoon Infant Md" pitchFamily="50" charset="0"/>
              <a:ea typeface="MS PGothic" panose="020B0600070205080204" pitchFamily="34" charset="-12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Useful Websites</a:t>
            </a:r>
          </a:p>
        </p:txBody>
      </p:sp>
      <p:sp>
        <p:nvSpPr>
          <p:cNvPr id="4" name="Content Placeholder 3"/>
          <p:cNvSpPr>
            <a:spLocks noGrp="1"/>
          </p:cNvSpPr>
          <p:nvPr>
            <p:ph idx="1"/>
          </p:nvPr>
        </p:nvSpPr>
        <p:spPr>
          <a:xfrm>
            <a:off x="1537448" y="2677956"/>
            <a:ext cx="9601196" cy="3318936"/>
          </a:xfrm>
        </p:spPr>
        <p:txBody>
          <a:bodyPr/>
          <a:lstStyle/>
          <a:p>
            <a:r>
              <a:rPr lang="en-GB" dirty="0">
                <a:hlinkClick r:id="rId3"/>
              </a:rPr>
              <a:t>www.saferinternet.org.uk/advice-and-resources/a-parents-guide/internet-enabled-devices</a:t>
            </a:r>
            <a:r>
              <a:rPr lang="en-GB" dirty="0"/>
              <a:t>  </a:t>
            </a:r>
          </a:p>
          <a:p>
            <a:r>
              <a:rPr lang="en-GB" dirty="0">
                <a:hlinkClick r:id="rId4"/>
              </a:rPr>
              <a:t>www.kidsmart.org.uk/beingsmart</a:t>
            </a:r>
            <a:r>
              <a:rPr lang="en-GB" dirty="0"/>
              <a:t> </a:t>
            </a:r>
          </a:p>
          <a:p>
            <a:r>
              <a:rPr lang="en-GB" dirty="0">
                <a:hlinkClick r:id="rId5"/>
              </a:rPr>
              <a:t>www.childnet.com/resources/parental-controls</a:t>
            </a:r>
            <a:endParaRPr lang="en-GB" dirty="0"/>
          </a:p>
          <a:p>
            <a:r>
              <a:rPr lang="en-GB" dirty="0">
                <a:hlinkClick r:id="rId6"/>
              </a:rPr>
              <a:t>https://www.thinkuknow.co.uk/parents/Primary/</a:t>
            </a:r>
            <a:r>
              <a:rPr lang="en-GB" dirty="0"/>
              <a:t> </a:t>
            </a:r>
          </a:p>
          <a:p>
            <a:r>
              <a:rPr lang="en-GB" dirty="0">
                <a:hlinkClick r:id="rId7"/>
              </a:rPr>
              <a:t>http://www.netsmartz.org/Parents</a:t>
            </a:r>
            <a:r>
              <a:rPr lang="en-GB" dirty="0"/>
              <a:t> </a:t>
            </a:r>
          </a:p>
          <a:p>
            <a:endParaRPr lang="en-GB" dirty="0"/>
          </a:p>
        </p:txBody>
      </p:sp>
    </p:spTree>
    <p:extLst>
      <p:ext uri="{BB962C8B-B14F-4D97-AF65-F5344CB8AC3E}">
        <p14:creationId xmlns:p14="http://schemas.microsoft.com/office/powerpoint/2010/main" val="417728787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DAA26C9-A066-4E7E-851B-CA16288FF911}"/>
              </a:ext>
            </a:extLst>
          </p:cNvPr>
          <p:cNvPicPr>
            <a:picLocks noGrp="1" noChangeAspect="1"/>
          </p:cNvPicPr>
          <p:nvPr>
            <p:ph idx="1"/>
          </p:nvPr>
        </p:nvPicPr>
        <p:blipFill rotWithShape="1">
          <a:blip r:embed="rId2"/>
          <a:srcRect l="16631" t="7322" r="18044" b="5293"/>
          <a:stretch/>
        </p:blipFill>
        <p:spPr>
          <a:xfrm>
            <a:off x="2704699" y="749491"/>
            <a:ext cx="6815498" cy="5125847"/>
          </a:xfrm>
          <a:prstGeom prst="rect">
            <a:avLst/>
          </a:prstGeom>
        </p:spPr>
      </p:pic>
    </p:spTree>
    <p:extLst>
      <p:ext uri="{BB962C8B-B14F-4D97-AF65-F5344CB8AC3E}">
        <p14:creationId xmlns:p14="http://schemas.microsoft.com/office/powerpoint/2010/main" val="4600832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Tree>
    <p:extLst>
      <p:ext uri="{BB962C8B-B14F-4D97-AF65-F5344CB8AC3E}">
        <p14:creationId xmlns:p14="http://schemas.microsoft.com/office/powerpoint/2010/main" val="307297134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Organic</Template>
  <TotalTime>2321</TotalTime>
  <Words>1607</Words>
  <Application>Microsoft Office PowerPoint</Application>
  <PresentationFormat>Widescreen</PresentationFormat>
  <Paragraphs>194</Paragraphs>
  <Slides>29</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MS PGothic</vt:lpstr>
      <vt:lpstr>Arial</vt:lpstr>
      <vt:lpstr>Calibri</vt:lpstr>
      <vt:lpstr>Comic Sans MS</vt:lpstr>
      <vt:lpstr>Garamond</vt:lpstr>
      <vt:lpstr>Lato</vt:lpstr>
      <vt:lpstr>Sassoon Infant Md</vt:lpstr>
      <vt:lpstr>Special Elite</vt:lpstr>
      <vt:lpstr>Organic</vt:lpstr>
      <vt:lpstr>E-safety  Parent Workshop</vt:lpstr>
      <vt:lpstr>Aims of the session</vt:lpstr>
      <vt:lpstr>How many of these acronyms/abbreviations do you know?</vt:lpstr>
      <vt:lpstr>How many of these acronyms/abbreviations do you know?</vt:lpstr>
      <vt:lpstr>Age restrictions?</vt:lpstr>
      <vt:lpstr>PowerPoint Presentation</vt:lpstr>
      <vt:lpstr>A little white lie…</vt:lpstr>
      <vt:lpstr>Statistics</vt:lpstr>
      <vt:lpstr>Children Online Potential Risks  These are risks for adults too!</vt:lpstr>
      <vt:lpstr>PowerPoint Presentation</vt:lpstr>
      <vt:lpstr>Manage Risk</vt:lpstr>
      <vt:lpstr>Risks of Gaming</vt:lpstr>
      <vt:lpstr>Tips</vt:lpstr>
      <vt:lpstr>Communication </vt:lpstr>
      <vt:lpstr>Discussion Starters  </vt:lpstr>
      <vt:lpstr>  Parental Controls Internet Providers  </vt:lpstr>
      <vt:lpstr>Parental Controls Gaming Devices</vt:lpstr>
      <vt:lpstr>Parental Controls Smartphones</vt:lpstr>
      <vt:lpstr>What to do if your child sees inappropriate material online</vt:lpstr>
      <vt:lpstr>What are we teaching children?</vt:lpstr>
      <vt:lpstr>PowerPoint Presentation</vt:lpstr>
      <vt:lpstr>PowerPoint Presentation</vt:lpstr>
      <vt:lpstr>PowerPoint Presentation</vt:lpstr>
      <vt:lpstr>PowerPoint Presentation</vt:lpstr>
      <vt:lpstr>PowerPoint Presentation</vt:lpstr>
      <vt:lpstr>PowerPoint Presentation</vt:lpstr>
      <vt:lpstr>Useful Websites</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E-Safety Parent Workshop</dc:title>
  <dc:creator>caroline nugent</dc:creator>
  <cp:lastModifiedBy>Amy Silva</cp:lastModifiedBy>
  <cp:revision>47</cp:revision>
  <cp:lastPrinted>2014-03-20T14:38:44Z</cp:lastPrinted>
  <dcterms:created xsi:type="dcterms:W3CDTF">2014-03-16T17:18:22Z</dcterms:created>
  <dcterms:modified xsi:type="dcterms:W3CDTF">2019-11-13T16:28:27Z</dcterms:modified>
</cp:coreProperties>
</file>